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3.xml" ContentType="application/vnd.openxmlformats-officedocument.presentationml.tags+xml"/>
  <Override PartName="/ppt/notesSlides/notesSlide7.xml" ContentType="application/vnd.openxmlformats-officedocument.presentationml.notesSlide+xml"/>
  <Override PartName="/ppt/tags/tag4.xml" ContentType="application/vnd.openxmlformats-officedocument.presentationml.tags+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tags/tag6.xml" ContentType="application/vnd.openxmlformats-officedocument.presentationml.tags+xml"/>
  <Override PartName="/ppt/notesSlides/notesSlide10.xml" ContentType="application/vnd.openxmlformats-officedocument.presentationml.notesSlide+xml"/>
  <Override PartName="/ppt/tags/tag7.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8.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9.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10.xml" ContentType="application/vnd.openxmlformats-officedocument.presentationml.tags+xml"/>
  <Override PartName="/ppt/notesSlides/notesSlide33.xml" ContentType="application/vnd.openxmlformats-officedocument.presentationml.notesSlide+xml"/>
  <Override PartName="/ppt/tags/tag11.xml" ContentType="application/vnd.openxmlformats-officedocument.presentationml.tags+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tags/tag12.xml" ContentType="application/vnd.openxmlformats-officedocument.presentationml.tags+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tags/tag13.xml" ContentType="application/vnd.openxmlformats-officedocument.presentationml.tags+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tags/tag14.xml" ContentType="application/vnd.openxmlformats-officedocument.presentationml.tags+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47"/>
  </p:notesMasterIdLst>
  <p:sldIdLst>
    <p:sldId id="257" r:id="rId2"/>
    <p:sldId id="344" r:id="rId3"/>
    <p:sldId id="345" r:id="rId4"/>
    <p:sldId id="336" r:id="rId5"/>
    <p:sldId id="352" r:id="rId6"/>
    <p:sldId id="258" r:id="rId7"/>
    <p:sldId id="347" r:id="rId8"/>
    <p:sldId id="259" r:id="rId9"/>
    <p:sldId id="337" r:id="rId10"/>
    <p:sldId id="341" r:id="rId11"/>
    <p:sldId id="343" r:id="rId12"/>
    <p:sldId id="348" r:id="rId13"/>
    <p:sldId id="316" r:id="rId14"/>
    <p:sldId id="317" r:id="rId15"/>
    <p:sldId id="338" r:id="rId16"/>
    <p:sldId id="339" r:id="rId17"/>
    <p:sldId id="340" r:id="rId18"/>
    <p:sldId id="346" r:id="rId19"/>
    <p:sldId id="323" r:id="rId20"/>
    <p:sldId id="326" r:id="rId21"/>
    <p:sldId id="325" r:id="rId22"/>
    <p:sldId id="327" r:id="rId23"/>
    <p:sldId id="349" r:id="rId24"/>
    <p:sldId id="322" r:id="rId25"/>
    <p:sldId id="261" r:id="rId26"/>
    <p:sldId id="328" r:id="rId27"/>
    <p:sldId id="262" r:id="rId28"/>
    <p:sldId id="263" r:id="rId29"/>
    <p:sldId id="264" r:id="rId30"/>
    <p:sldId id="265" r:id="rId31"/>
    <p:sldId id="329" r:id="rId32"/>
    <p:sldId id="330" r:id="rId33"/>
    <p:sldId id="350" r:id="rId34"/>
    <p:sldId id="268" r:id="rId35"/>
    <p:sldId id="270" r:id="rId36"/>
    <p:sldId id="274" r:id="rId37"/>
    <p:sldId id="272" r:id="rId38"/>
    <p:sldId id="271" r:id="rId39"/>
    <p:sldId id="273" r:id="rId40"/>
    <p:sldId id="331" r:id="rId41"/>
    <p:sldId id="351" r:id="rId42"/>
    <p:sldId id="342" r:id="rId43"/>
    <p:sldId id="333" r:id="rId44"/>
    <p:sldId id="353" r:id="rId45"/>
    <p:sldId id="332" r:id="rId46"/>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9" autoAdjust="0"/>
    <p:restoredTop sz="45869" autoAdjust="0"/>
  </p:normalViewPr>
  <p:slideViewPr>
    <p:cSldViewPr>
      <p:cViewPr varScale="1">
        <p:scale>
          <a:sx n="51" d="100"/>
          <a:sy n="51" d="100"/>
        </p:scale>
        <p:origin x="2526" y="66"/>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22966751-98D5-4772-8712-5EA6A519964D}" type="datetimeFigureOut">
              <a:rPr lang="en-US" smtClean="0"/>
              <a:t>5/9/2019</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D9EE6D0D-BA95-4441-BED7-F0544146982D}" type="slidenum">
              <a:rPr lang="en-US" smtClean="0"/>
              <a:t>‹#›</a:t>
            </a:fld>
            <a:endParaRPr lang="en-US" dirty="0"/>
          </a:p>
        </p:txBody>
      </p:sp>
    </p:spTree>
    <p:extLst>
      <p:ext uri="{BB962C8B-B14F-4D97-AF65-F5344CB8AC3E}">
        <p14:creationId xmlns:p14="http://schemas.microsoft.com/office/powerpoint/2010/main" val="1114921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Hello, my name is Dr.</a:t>
            </a:r>
            <a:r>
              <a:rPr lang="en-US" baseline="0" dirty="0" smtClean="0"/>
              <a:t> Deborah Bilzing and as the Director of the Master or Arts in Counseling Program  I want to </a:t>
            </a:r>
            <a:r>
              <a:rPr lang="en-US" dirty="0" smtClean="0"/>
              <a:t> thank you for taking time to view this</a:t>
            </a:r>
            <a:r>
              <a:rPr lang="en-US" baseline="0" dirty="0" smtClean="0"/>
              <a:t> presentation on the basics of supervision. </a:t>
            </a:r>
            <a:r>
              <a:rPr lang="en-US" dirty="0" smtClean="0"/>
              <a:t>On behalf of Lakeland University, the faculty, students, and myself,</a:t>
            </a:r>
            <a:r>
              <a:rPr lang="en-US" baseline="0" dirty="0" smtClean="0"/>
              <a:t> </a:t>
            </a:r>
            <a:r>
              <a:rPr lang="en-US" dirty="0" smtClean="0"/>
              <a:t> by volunteering</a:t>
            </a:r>
            <a:r>
              <a:rPr lang="en-US" baseline="0" dirty="0" smtClean="0"/>
              <a:t> to be an on-site supervisor, you have provided a counseling graduate student with </a:t>
            </a:r>
            <a:r>
              <a:rPr lang="en-US" baseline="0" dirty="0" smtClean="0"/>
              <a:t>either a Practicum or an </a:t>
            </a:r>
            <a:r>
              <a:rPr lang="en-US" baseline="0" dirty="0" smtClean="0"/>
              <a:t>Internship placement and on-site supervision. </a:t>
            </a:r>
            <a:endParaRPr lang="en-US" dirty="0" smtClean="0"/>
          </a:p>
          <a:p>
            <a:endParaRPr lang="en-US" baseline="0" dirty="0" smtClean="0"/>
          </a:p>
          <a:p>
            <a:r>
              <a:rPr lang="en-US" baseline="0" dirty="0" smtClean="0"/>
              <a:t>Although this presentation was designed to meet </a:t>
            </a:r>
            <a:r>
              <a:rPr lang="en-US" baseline="0" dirty="0" smtClean="0"/>
              <a:t>several licensing and standard </a:t>
            </a:r>
            <a:r>
              <a:rPr lang="en-US" baseline="0" dirty="0" smtClean="0"/>
              <a:t>requirements </a:t>
            </a:r>
            <a:r>
              <a:rPr lang="en-US" baseline="0" dirty="0" smtClean="0"/>
              <a:t>for on-site supervisors, </a:t>
            </a:r>
            <a:r>
              <a:rPr lang="en-US" baseline="0" dirty="0" smtClean="0"/>
              <a:t>our hope is that viewing this presentation will help ensure that supervising any one of our MAC graduate students, no matter what emphasis area, is both successful and rewarding. </a:t>
            </a:r>
          </a:p>
          <a:p>
            <a:endParaRPr lang="en-US" baseline="0" dirty="0" smtClean="0"/>
          </a:p>
          <a:p>
            <a:r>
              <a:rPr lang="en-US" baseline="0" dirty="0" smtClean="0"/>
              <a:t> </a:t>
            </a:r>
          </a:p>
        </p:txBody>
      </p:sp>
      <p:sp>
        <p:nvSpPr>
          <p:cNvPr id="4" name="Slide Number Placeholder 3"/>
          <p:cNvSpPr>
            <a:spLocks noGrp="1"/>
          </p:cNvSpPr>
          <p:nvPr>
            <p:ph type="sldNum" sz="quarter" idx="10"/>
          </p:nvPr>
        </p:nvSpPr>
        <p:spPr/>
        <p:txBody>
          <a:bodyPr/>
          <a:lstStyle/>
          <a:p>
            <a:fld id="{D9EE6D0D-BA95-4441-BED7-F0544146982D}" type="slidenum">
              <a:rPr lang="en-US" smtClean="0"/>
              <a:t>1</a:t>
            </a:fld>
            <a:endParaRPr lang="en-US" dirty="0"/>
          </a:p>
        </p:txBody>
      </p:sp>
    </p:spTree>
    <p:extLst>
      <p:ext uri="{BB962C8B-B14F-4D97-AF65-F5344CB8AC3E}">
        <p14:creationId xmlns:p14="http://schemas.microsoft.com/office/powerpoint/2010/main" val="12233233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11</a:t>
            </a:fld>
            <a:endParaRPr lang="en-US" dirty="0"/>
          </a:p>
        </p:txBody>
      </p:sp>
    </p:spTree>
    <p:extLst>
      <p:ext uri="{BB962C8B-B14F-4D97-AF65-F5344CB8AC3E}">
        <p14:creationId xmlns:p14="http://schemas.microsoft.com/office/powerpoint/2010/main" val="34473441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12</a:t>
            </a:fld>
            <a:endParaRPr lang="en-US" dirty="0"/>
          </a:p>
        </p:txBody>
      </p:sp>
    </p:spTree>
    <p:extLst>
      <p:ext uri="{BB962C8B-B14F-4D97-AF65-F5344CB8AC3E}">
        <p14:creationId xmlns:p14="http://schemas.microsoft.com/office/powerpoint/2010/main" val="4268005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On-site </a:t>
            </a:r>
            <a:r>
              <a:rPr lang="en-US" dirty="0" smtClean="0"/>
              <a:t>supervisors have to be well prepared</a:t>
            </a:r>
            <a:r>
              <a:rPr lang="en-US" baseline="0" dirty="0" smtClean="0"/>
              <a:t> for just about anything….</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13</a:t>
            </a:fld>
            <a:endParaRPr lang="en-US" dirty="0"/>
          </a:p>
        </p:txBody>
      </p:sp>
    </p:spTree>
    <p:extLst>
      <p:ext uri="{BB962C8B-B14F-4D97-AF65-F5344CB8AC3E}">
        <p14:creationId xmlns:p14="http://schemas.microsoft.com/office/powerpoint/2010/main" val="25780647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four (4) key</a:t>
            </a:r>
            <a:r>
              <a:rPr lang="en-US" baseline="0" dirty="0" smtClean="0"/>
              <a:t> points to consider that help you become a “proactive” </a:t>
            </a:r>
            <a:r>
              <a:rPr lang="en-US" baseline="0" dirty="0" smtClean="0"/>
              <a:t>on-site supervisor</a:t>
            </a:r>
            <a:r>
              <a:rPr lang="en-US" baseline="0" dirty="0" smtClean="0"/>
              <a:t>:</a:t>
            </a:r>
          </a:p>
          <a:p>
            <a:pPr marL="1143000" lvl="2" indent="-228600">
              <a:buFont typeface="+mj-lt"/>
              <a:buAutoNum type="arabicPeriod"/>
            </a:pPr>
            <a:r>
              <a:rPr lang="en-US" baseline="0" dirty="0" smtClean="0"/>
              <a:t>Having a vision</a:t>
            </a:r>
          </a:p>
          <a:p>
            <a:pPr marL="1143000" lvl="2" indent="-228600">
              <a:buFont typeface="+mj-lt"/>
              <a:buAutoNum type="arabicPeriod"/>
            </a:pPr>
            <a:r>
              <a:rPr lang="en-US" baseline="0" dirty="0" smtClean="0"/>
              <a:t>Setting some personal goals (even though we expect the </a:t>
            </a:r>
            <a:r>
              <a:rPr lang="en-US" baseline="0" dirty="0" smtClean="0"/>
              <a:t>practicum or internship student </a:t>
            </a:r>
            <a:r>
              <a:rPr lang="en-US" baseline="0" dirty="0" smtClean="0"/>
              <a:t>to come into this experience with some focused goals</a:t>
            </a:r>
          </a:p>
          <a:p>
            <a:pPr marL="1143000" lvl="2" indent="-228600">
              <a:buFont typeface="+mj-lt"/>
              <a:buAutoNum type="arabicPeriod"/>
            </a:pPr>
            <a:r>
              <a:rPr lang="en-US" baseline="0" dirty="0" smtClean="0"/>
              <a:t>Being a coach</a:t>
            </a:r>
          </a:p>
          <a:p>
            <a:pPr marL="1143000" lvl="2" indent="-228600">
              <a:buFont typeface="+mj-lt"/>
              <a:buAutoNum type="arabicPeriod"/>
            </a:pPr>
            <a:r>
              <a:rPr lang="en-US" baseline="0" dirty="0" smtClean="0"/>
              <a:t>Having both internal and external support</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14</a:t>
            </a:fld>
            <a:endParaRPr lang="en-US" dirty="0"/>
          </a:p>
        </p:txBody>
      </p:sp>
    </p:spTree>
    <p:extLst>
      <p:ext uri="{BB962C8B-B14F-4D97-AF65-F5344CB8AC3E}">
        <p14:creationId xmlns:p14="http://schemas.microsoft.com/office/powerpoint/2010/main" val="42652463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would be helpful</a:t>
            </a:r>
            <a:r>
              <a:rPr lang="en-US" baseline="0" dirty="0" smtClean="0"/>
              <a:t> for you to know about your </a:t>
            </a:r>
            <a:r>
              <a:rPr lang="en-US" baseline="0" dirty="0" smtClean="0"/>
              <a:t>student? </a:t>
            </a:r>
            <a:r>
              <a:rPr lang="en-US" baseline="0" dirty="0" smtClean="0"/>
              <a:t>How can you support the </a:t>
            </a:r>
            <a:r>
              <a:rPr lang="en-US" baseline="0" dirty="0" smtClean="0"/>
              <a:t>student’s </a:t>
            </a:r>
            <a:r>
              <a:rPr lang="en-US" baseline="0" dirty="0" smtClean="0"/>
              <a:t>continued professional development?  How can you build a working relationship? </a:t>
            </a:r>
          </a:p>
          <a:p>
            <a:r>
              <a:rPr lang="en-US" baseline="0" dirty="0" smtClean="0"/>
              <a:t>Share your thoughts on supervision with your </a:t>
            </a:r>
            <a:r>
              <a:rPr lang="en-US" baseline="0" dirty="0" smtClean="0"/>
              <a:t>student. </a:t>
            </a:r>
            <a:r>
              <a:rPr lang="en-US" baseline="0" dirty="0" smtClean="0"/>
              <a:t>Are you in-tune with each other?</a:t>
            </a:r>
          </a:p>
          <a:p>
            <a:r>
              <a:rPr lang="en-US" baseline="0" dirty="0" smtClean="0"/>
              <a:t>What might be some concerns you have about being a graduate student supervisor?  Who can help?</a:t>
            </a:r>
          </a:p>
          <a:p>
            <a:endParaRPr lang="en-US" baseline="0" dirty="0" smtClean="0"/>
          </a:p>
          <a:p>
            <a:r>
              <a:rPr lang="en-US" baseline="0" dirty="0" smtClean="0"/>
              <a:t>What if things don’t work out?  </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15</a:t>
            </a:fld>
            <a:endParaRPr lang="en-US" dirty="0"/>
          </a:p>
        </p:txBody>
      </p:sp>
    </p:spTree>
    <p:extLst>
      <p:ext uri="{BB962C8B-B14F-4D97-AF65-F5344CB8AC3E}">
        <p14:creationId xmlns:p14="http://schemas.microsoft.com/office/powerpoint/2010/main" val="2119773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would you like to see the graduate </a:t>
            </a:r>
            <a:r>
              <a:rPr lang="en-US" dirty="0" smtClean="0"/>
              <a:t>practicum or intern student </a:t>
            </a:r>
            <a:r>
              <a:rPr lang="en-US" dirty="0" smtClean="0"/>
              <a:t>experience or accomplish</a:t>
            </a:r>
            <a:r>
              <a:rPr lang="en-US" baseline="0" dirty="0" smtClean="0"/>
              <a:t> during his or her time with you?  What do you think the graduate student ought to know, do, and feel during and after this entire </a:t>
            </a:r>
            <a:r>
              <a:rPr lang="en-US" baseline="0" dirty="0" smtClean="0"/>
              <a:t>experience</a:t>
            </a:r>
            <a:r>
              <a:rPr lang="en-US" baseline="0" dirty="0" smtClean="0"/>
              <a:t>?  Think about your goals and then take time to share your goals with your </a:t>
            </a:r>
            <a:r>
              <a:rPr lang="en-US" baseline="0" dirty="0" smtClean="0"/>
              <a:t>student.</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16</a:t>
            </a:fld>
            <a:endParaRPr lang="en-US" dirty="0"/>
          </a:p>
        </p:txBody>
      </p:sp>
    </p:spTree>
    <p:extLst>
      <p:ext uri="{BB962C8B-B14F-4D97-AF65-F5344CB8AC3E}">
        <p14:creationId xmlns:p14="http://schemas.microsoft.com/office/powerpoint/2010/main" val="33032215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t>
            </a:r>
            <a:r>
              <a:rPr lang="en-US" baseline="0" dirty="0" smtClean="0"/>
              <a:t>placement </a:t>
            </a:r>
            <a:r>
              <a:rPr lang="en-US" baseline="0" dirty="0" smtClean="0"/>
              <a:t>experience can provide an opportunity for </a:t>
            </a:r>
            <a:r>
              <a:rPr lang="en-US" baseline="0" dirty="0" smtClean="0"/>
              <a:t>students </a:t>
            </a:r>
            <a:r>
              <a:rPr lang="en-US" baseline="0" dirty="0" smtClean="0"/>
              <a:t>to LEARN from mistakes. The </a:t>
            </a:r>
            <a:r>
              <a:rPr lang="en-US" baseline="0" dirty="0" smtClean="0"/>
              <a:t>student </a:t>
            </a:r>
            <a:r>
              <a:rPr lang="en-US" baseline="0" dirty="0" smtClean="0"/>
              <a:t>needs to be challenged in an atmosphere of support and safety. It is also a time where a seasoned practioneer can help a novice become more aware of their own biases and how their actions impact clients.  It is a time where YOU can truly impact </a:t>
            </a:r>
            <a:r>
              <a:rPr lang="en-US" baseline="0" dirty="0" smtClean="0"/>
              <a:t>the personal and professional development of a graduate student in training.</a:t>
            </a:r>
            <a:endParaRPr lang="en-US" baseline="0" dirty="0" smtClean="0"/>
          </a:p>
          <a:p>
            <a:endParaRPr lang="en-US" baseline="0" dirty="0" smtClean="0"/>
          </a:p>
          <a:p>
            <a:r>
              <a:rPr lang="en-US" baseline="0" dirty="0" smtClean="0"/>
              <a:t>Supervisors need to encourage </a:t>
            </a:r>
            <a:r>
              <a:rPr lang="en-US" baseline="0" dirty="0" smtClean="0"/>
              <a:t>the student </a:t>
            </a:r>
            <a:r>
              <a:rPr lang="en-US" baseline="0" dirty="0" smtClean="0"/>
              <a:t>to go beyond required trainings and seek out opportunities to build on existing skills and knowledge.</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Supervisors should establish a safe private environment for supervision.</a:t>
            </a:r>
            <a:r>
              <a:rPr lang="en-US" baseline="0" dirty="0" smtClean="0"/>
              <a:t>  This will allow the supervisor and </a:t>
            </a:r>
            <a:r>
              <a:rPr lang="en-US" baseline="0" dirty="0" smtClean="0"/>
              <a:t>student </a:t>
            </a:r>
            <a:r>
              <a:rPr lang="en-US" baseline="0" dirty="0" smtClean="0"/>
              <a:t>to explore and clarify critical thinking skills, foster </a:t>
            </a:r>
            <a:r>
              <a:rPr lang="en-US" baseline="0" dirty="0" smtClean="0"/>
              <a:t>the student’s </a:t>
            </a:r>
            <a:r>
              <a:rPr lang="en-US" baseline="0" dirty="0" smtClean="0"/>
              <a:t>intuitive skills, discuss conflicts when they arise, and confront personal and professional blocks to growth and self awareness especially with behaviors and conditions that may cause impairment.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Early detection of any ethical or legal issue that may be involved is essential.  Make sure you are knowledgeable about the ethics and legal codes found within your profession and in your state.</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17</a:t>
            </a:fld>
            <a:endParaRPr lang="en-US" dirty="0"/>
          </a:p>
        </p:txBody>
      </p:sp>
    </p:spTree>
    <p:extLst>
      <p:ext uri="{BB962C8B-B14F-4D97-AF65-F5344CB8AC3E}">
        <p14:creationId xmlns:p14="http://schemas.microsoft.com/office/powerpoint/2010/main" val="24191367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18</a:t>
            </a:fld>
            <a:endParaRPr lang="en-US" dirty="0"/>
          </a:p>
        </p:txBody>
      </p:sp>
    </p:spTree>
    <p:extLst>
      <p:ext uri="{BB962C8B-B14F-4D97-AF65-F5344CB8AC3E}">
        <p14:creationId xmlns:p14="http://schemas.microsoft.com/office/powerpoint/2010/main" val="19178739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Supervisors are carefully selected with consideration given to their willingness to mentor and</a:t>
            </a:r>
          </a:p>
          <a:p>
            <a:r>
              <a:rPr lang="en-US" sz="1200" b="0" i="0" u="none" strike="noStrike" kern="1200" baseline="0" dirty="0" smtClean="0">
                <a:solidFill>
                  <a:schemeClr val="tx1"/>
                </a:solidFill>
                <a:latin typeface="+mn-lt"/>
                <a:ea typeface="+mn-ea"/>
                <a:cs typeface="+mn-cs"/>
              </a:rPr>
              <a:t>coach graduate students in compliance with the Wisconsin Legislature and the Wisconsin Education</a:t>
            </a:r>
          </a:p>
          <a:p>
            <a:r>
              <a:rPr lang="en-US" sz="1200" b="0" i="0" u="none" strike="noStrike" kern="1200" baseline="0" dirty="0" smtClean="0">
                <a:solidFill>
                  <a:schemeClr val="tx1"/>
                </a:solidFill>
                <a:latin typeface="+mn-lt"/>
                <a:ea typeface="+mn-ea"/>
                <a:cs typeface="+mn-cs"/>
              </a:rPr>
              <a:t>Professional Standards Board. </a:t>
            </a:r>
          </a:p>
          <a:p>
            <a:pPr marL="228600" indent="-228600">
              <a:buFont typeface="+mj-lt"/>
              <a:buAutoNum type="arabicPeriod"/>
            </a:pPr>
            <a:r>
              <a:rPr lang="en-US" sz="1200" b="0" i="0" u="none" strike="noStrike" kern="1200" baseline="0" dirty="0" smtClean="0">
                <a:solidFill>
                  <a:schemeClr val="tx1"/>
                </a:solidFill>
                <a:latin typeface="+mn-lt"/>
                <a:ea typeface="+mn-ea"/>
                <a:cs typeface="+mn-cs"/>
              </a:rPr>
              <a:t>Model best practices for delivery of client services;</a:t>
            </a:r>
          </a:p>
          <a:p>
            <a:pPr marL="228600" indent="-228600">
              <a:buFont typeface="+mj-lt"/>
              <a:buAutoNum type="arabicPeriod"/>
            </a:pPr>
            <a:r>
              <a:rPr lang="en-US" sz="1200" b="0" i="0" u="none" strike="noStrike" kern="1200" baseline="0" dirty="0" smtClean="0">
                <a:solidFill>
                  <a:schemeClr val="tx1"/>
                </a:solidFill>
                <a:latin typeface="+mn-lt"/>
                <a:ea typeface="+mn-ea"/>
                <a:cs typeface="+mn-cs"/>
              </a:rPr>
              <a:t>Mastery of the issues presented in the various clinical, school, or higher education  settings;</a:t>
            </a:r>
          </a:p>
          <a:p>
            <a:pPr marL="228600" indent="-228600">
              <a:buFont typeface="+mj-lt"/>
              <a:buAutoNum type="arabicPeriod"/>
            </a:pPr>
            <a:r>
              <a:rPr lang="en-US" sz="1200" b="0" i="0" u="none" strike="noStrike" kern="1200" baseline="0" dirty="0" smtClean="0">
                <a:solidFill>
                  <a:schemeClr val="tx1"/>
                </a:solidFill>
                <a:latin typeface="+mn-lt"/>
                <a:ea typeface="+mn-ea"/>
                <a:cs typeface="+mn-cs"/>
              </a:rPr>
              <a:t>Demonstrate the aptitude and ability to mentor/coach and contribute to the development of </a:t>
            </a:r>
            <a:r>
              <a:rPr lang="en-US" sz="1200" b="0" i="0" u="none" strike="noStrike" kern="1200" baseline="0" dirty="0" smtClean="0">
                <a:solidFill>
                  <a:schemeClr val="tx1"/>
                </a:solidFill>
                <a:latin typeface="+mn-lt"/>
                <a:ea typeface="+mn-ea"/>
                <a:cs typeface="+mn-cs"/>
              </a:rPr>
              <a:t>graduate students in training;</a:t>
            </a:r>
            <a:endParaRPr lang="en-US" sz="1200" b="0" i="0" u="none" strike="noStrike" kern="1200" baseline="0" dirty="0" smtClean="0">
              <a:solidFill>
                <a:schemeClr val="tx1"/>
              </a:solidFill>
              <a:latin typeface="+mn-lt"/>
              <a:ea typeface="+mn-ea"/>
              <a:cs typeface="+mn-cs"/>
            </a:endParaRPr>
          </a:p>
          <a:p>
            <a:pPr marL="228600" indent="-228600">
              <a:buFont typeface="+mj-lt"/>
              <a:buAutoNum type="arabicPeriod"/>
            </a:pPr>
            <a:r>
              <a:rPr lang="en-US" sz="1200" b="0" i="0" u="none" strike="noStrike" kern="1200" baseline="0" dirty="0" smtClean="0">
                <a:solidFill>
                  <a:schemeClr val="tx1"/>
                </a:solidFill>
                <a:latin typeface="+mn-lt"/>
                <a:ea typeface="+mn-ea"/>
                <a:cs typeface="+mn-cs"/>
              </a:rPr>
              <a:t>Model the use of multiple assessments used in your profession; and</a:t>
            </a:r>
          </a:p>
          <a:p>
            <a:pPr marL="228600" indent="-228600">
              <a:buFont typeface="+mj-lt"/>
              <a:buAutoNum type="arabicPeriod"/>
            </a:pPr>
            <a:r>
              <a:rPr lang="en-US" sz="1200" b="0" i="0" u="none" strike="noStrike" kern="1200" baseline="0" dirty="0" smtClean="0">
                <a:solidFill>
                  <a:schemeClr val="tx1"/>
                </a:solidFill>
                <a:latin typeface="+mn-lt"/>
                <a:ea typeface="+mn-ea"/>
                <a:cs typeface="+mn-cs"/>
              </a:rPr>
              <a:t>Create a learning community that values and builds upon the student’s diverse cultures.</a:t>
            </a:r>
          </a:p>
          <a:p>
            <a:pPr marL="0" indent="0">
              <a:buFont typeface="+mj-lt"/>
              <a:buNone/>
            </a:pPr>
            <a:endParaRPr lang="en-US" sz="1200" b="0" i="0" u="none" strike="noStrike" kern="1200" baseline="0" dirty="0" smtClean="0">
              <a:solidFill>
                <a:schemeClr val="tx2"/>
              </a:solidFill>
              <a:latin typeface="+mn-lt"/>
              <a:ea typeface="+mn-ea"/>
              <a:cs typeface="+mn-cs"/>
            </a:endParaRPr>
          </a:p>
        </p:txBody>
      </p:sp>
      <p:sp>
        <p:nvSpPr>
          <p:cNvPr id="4" name="Slide Number Placeholder 3"/>
          <p:cNvSpPr>
            <a:spLocks noGrp="1"/>
          </p:cNvSpPr>
          <p:nvPr>
            <p:ph type="sldNum" sz="quarter" idx="10"/>
          </p:nvPr>
        </p:nvSpPr>
        <p:spPr/>
        <p:txBody>
          <a:bodyPr/>
          <a:lstStyle/>
          <a:p>
            <a:fld id="{D9EE6D0D-BA95-4441-BED7-F0544146982D}" type="slidenum">
              <a:rPr lang="en-US" smtClean="0"/>
              <a:t>19</a:t>
            </a:fld>
            <a:endParaRPr lang="en-US" dirty="0"/>
          </a:p>
        </p:txBody>
      </p:sp>
    </p:spTree>
    <p:extLst>
      <p:ext uri="{BB962C8B-B14F-4D97-AF65-F5344CB8AC3E}">
        <p14:creationId xmlns:p14="http://schemas.microsoft.com/office/powerpoint/2010/main" val="38391013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Think</a:t>
            </a:r>
            <a:r>
              <a:rPr lang="en-US" baseline="0" dirty="0" smtClean="0"/>
              <a:t> about the list on this slide. While </a:t>
            </a:r>
            <a:r>
              <a:rPr lang="en-US" baseline="0" dirty="0" smtClean="0"/>
              <a:t>most students are </a:t>
            </a:r>
            <a:r>
              <a:rPr lang="en-US" baseline="0" dirty="0" smtClean="0"/>
              <a:t>very anxious to find a placement and you might feel a responsibility to your profession to provide this experience, taking on </a:t>
            </a:r>
            <a:r>
              <a:rPr lang="en-US" baseline="0" dirty="0" smtClean="0"/>
              <a:t>a practicum or internship student is </a:t>
            </a:r>
            <a:r>
              <a:rPr lang="en-US" baseline="0" dirty="0" smtClean="0"/>
              <a:t>a big responsibility….are you ready?</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20</a:t>
            </a:fld>
            <a:endParaRPr lang="en-US" dirty="0"/>
          </a:p>
        </p:txBody>
      </p:sp>
    </p:spTree>
    <p:extLst>
      <p:ext uri="{BB962C8B-B14F-4D97-AF65-F5344CB8AC3E}">
        <p14:creationId xmlns:p14="http://schemas.microsoft.com/office/powerpoint/2010/main" val="2822377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you progress through the slides you will notice </a:t>
            </a:r>
            <a:r>
              <a:rPr lang="en-US" baseline="0" dirty="0" smtClean="0"/>
              <a:t> </a:t>
            </a:r>
            <a:r>
              <a:rPr lang="en-US" baseline="0" dirty="0" smtClean="0"/>
              <a:t>slide note </a:t>
            </a:r>
            <a:r>
              <a:rPr lang="en-US" baseline="0" dirty="0" smtClean="0"/>
              <a:t>pages just like this one.</a:t>
            </a:r>
            <a:endParaRPr lang="en-US" baseline="0" dirty="0" smtClean="0"/>
          </a:p>
          <a:p>
            <a:r>
              <a:rPr lang="en-US" baseline="0" dirty="0" smtClean="0"/>
              <a:t>Let’s begin.</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2</a:t>
            </a:fld>
            <a:endParaRPr lang="en-US" dirty="0"/>
          </a:p>
        </p:txBody>
      </p:sp>
    </p:spTree>
    <p:extLst>
      <p:ext uri="{BB962C8B-B14F-4D97-AF65-F5344CB8AC3E}">
        <p14:creationId xmlns:p14="http://schemas.microsoft.com/office/powerpoint/2010/main" val="4016615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you feel uncomfortable addressing some issues, there is a </a:t>
            </a:r>
            <a:r>
              <a:rPr lang="en-US" baseline="0" dirty="0" smtClean="0"/>
              <a:t>University instructor for </a:t>
            </a:r>
            <a:r>
              <a:rPr lang="en-US" baseline="0" dirty="0" smtClean="0"/>
              <a:t>both the practicum and internship courses </a:t>
            </a:r>
            <a:r>
              <a:rPr lang="en-US" baseline="0" dirty="0" smtClean="0"/>
              <a:t>that can help.  Please feel free to call or email </a:t>
            </a:r>
            <a:r>
              <a:rPr lang="en-US" baseline="0" dirty="0" smtClean="0"/>
              <a:t>the specific course </a:t>
            </a:r>
            <a:r>
              <a:rPr lang="en-US" baseline="0" dirty="0" smtClean="0"/>
              <a:t>instructor to discuss any difficulties you are encountering.  All difficulties can easily be brought up in a three-way conference call, email discussion etc.</a:t>
            </a:r>
          </a:p>
          <a:p>
            <a:r>
              <a:rPr lang="en-US" baseline="0" dirty="0" smtClean="0"/>
              <a:t> Communication between yourself the University </a:t>
            </a:r>
            <a:r>
              <a:rPr lang="en-US" baseline="0" dirty="0" smtClean="0"/>
              <a:t>course instructor </a:t>
            </a:r>
            <a:r>
              <a:rPr lang="en-US" baseline="0" dirty="0" smtClean="0"/>
              <a:t>and student is the KEY to everyone’s success!!!!!!</a:t>
            </a:r>
          </a:p>
          <a:p>
            <a:r>
              <a:rPr lang="en-US" baseline="0" dirty="0" smtClean="0"/>
              <a:t>Supervisors should use the following prioritized list in resolving potential conflicts;</a:t>
            </a:r>
          </a:p>
          <a:p>
            <a:pPr marL="228600" indent="-228600">
              <a:buFont typeface="+mj-lt"/>
              <a:buAutoNum type="arabicPeriod"/>
            </a:pPr>
            <a:r>
              <a:rPr lang="en-US" baseline="0" dirty="0" smtClean="0"/>
              <a:t>Client welfare</a:t>
            </a:r>
          </a:p>
          <a:p>
            <a:pPr marL="228600" indent="-228600">
              <a:buFont typeface="+mj-lt"/>
              <a:buAutoNum type="arabicPeriod"/>
            </a:pPr>
            <a:r>
              <a:rPr lang="en-US" baseline="0" dirty="0" smtClean="0"/>
              <a:t>Student </a:t>
            </a:r>
            <a:r>
              <a:rPr lang="en-US" baseline="0" dirty="0" smtClean="0"/>
              <a:t>welfare</a:t>
            </a:r>
          </a:p>
          <a:p>
            <a:pPr marL="228600" indent="-228600">
              <a:buFont typeface="+mj-lt"/>
              <a:buAutoNum type="arabicPeriod"/>
            </a:pPr>
            <a:r>
              <a:rPr lang="en-US" baseline="0" dirty="0" smtClean="0"/>
              <a:t>Supervisor welfare</a:t>
            </a:r>
          </a:p>
          <a:p>
            <a:pPr marL="228600" indent="-228600">
              <a:buFont typeface="+mj-lt"/>
              <a:buAutoNum type="arabicPeriod"/>
            </a:pPr>
            <a:r>
              <a:rPr lang="en-US" baseline="0" dirty="0" smtClean="0"/>
              <a:t>Agency welfare</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21</a:t>
            </a:fld>
            <a:endParaRPr lang="en-US" dirty="0"/>
          </a:p>
        </p:txBody>
      </p:sp>
    </p:spTree>
    <p:extLst>
      <p:ext uri="{BB962C8B-B14F-4D97-AF65-F5344CB8AC3E}">
        <p14:creationId xmlns:p14="http://schemas.microsoft.com/office/powerpoint/2010/main" val="18783383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Think</a:t>
            </a:r>
            <a:r>
              <a:rPr lang="en-US" baseline="0" dirty="0" smtClean="0"/>
              <a:t> about </a:t>
            </a:r>
            <a:r>
              <a:rPr lang="en-US" baseline="0" dirty="0" smtClean="0"/>
              <a:t>your own supervision. How is supervision working for your continued professional development? </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22</a:t>
            </a:fld>
            <a:endParaRPr lang="en-US" dirty="0"/>
          </a:p>
        </p:txBody>
      </p:sp>
    </p:spTree>
    <p:extLst>
      <p:ext uri="{BB962C8B-B14F-4D97-AF65-F5344CB8AC3E}">
        <p14:creationId xmlns:p14="http://schemas.microsoft.com/office/powerpoint/2010/main" val="17912379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23</a:t>
            </a:fld>
            <a:endParaRPr lang="en-US" dirty="0"/>
          </a:p>
        </p:txBody>
      </p:sp>
    </p:spTree>
    <p:extLst>
      <p:ext uri="{BB962C8B-B14F-4D97-AF65-F5344CB8AC3E}">
        <p14:creationId xmlns:p14="http://schemas.microsoft.com/office/powerpoint/2010/main" val="8735397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a:t>
            </a:r>
            <a:r>
              <a:rPr lang="en-US" baseline="0" dirty="0" smtClean="0"/>
              <a:t> there are probably many styles of supervision, these three seem to be the most common.  Quickly, without moving on to the next slides and off the top of your head, which style do you think fits best?</a:t>
            </a:r>
          </a:p>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24</a:t>
            </a:fld>
            <a:endParaRPr lang="en-US" dirty="0"/>
          </a:p>
        </p:txBody>
      </p:sp>
    </p:spTree>
    <p:extLst>
      <p:ext uri="{BB962C8B-B14F-4D97-AF65-F5344CB8AC3E}">
        <p14:creationId xmlns:p14="http://schemas.microsoft.com/office/powerpoint/2010/main" val="7775898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254821-D10B-446F-B4A4-1B5059B57AC6}" type="slidenum">
              <a:rPr lang="en-US"/>
              <a:pPr/>
              <a:t>25</a:t>
            </a:fld>
            <a:endParaRPr lang="en-US" dirty="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smtClean="0"/>
              <a:t>This</a:t>
            </a:r>
            <a:r>
              <a:rPr lang="en-US" sz="3200" baseline="0" dirty="0" smtClean="0"/>
              <a:t> type of supervision requires a lot of time and work and </a:t>
            </a:r>
            <a:r>
              <a:rPr lang="en-US" sz="3200" dirty="0" smtClean="0"/>
              <a:t>generally an authoritarian approach is not a good way to </a:t>
            </a:r>
            <a:r>
              <a:rPr lang="en-US" sz="3200" dirty="0" smtClean="0"/>
              <a:t>see </a:t>
            </a:r>
            <a:r>
              <a:rPr lang="en-US" sz="3200" dirty="0" smtClean="0"/>
              <a:t>the best performance from </a:t>
            </a:r>
            <a:r>
              <a:rPr lang="en-US" sz="3200" dirty="0" smtClean="0"/>
              <a:t>a practicing graduate</a:t>
            </a:r>
            <a:r>
              <a:rPr lang="en-US" sz="3200" baseline="0" dirty="0" smtClean="0"/>
              <a:t> student in counseling</a:t>
            </a:r>
            <a:r>
              <a:rPr lang="en-US" sz="3200" dirty="0" smtClean="0"/>
              <a:t>.</a:t>
            </a:r>
            <a:endParaRPr lang="en-US" sz="3200" dirty="0" smtClean="0"/>
          </a:p>
          <a:p>
            <a:endParaRPr lang="en-US" sz="3200" dirty="0"/>
          </a:p>
        </p:txBody>
      </p:sp>
    </p:spTree>
    <p:extLst>
      <p:ext uri="{BB962C8B-B14F-4D97-AF65-F5344CB8AC3E}">
        <p14:creationId xmlns:p14="http://schemas.microsoft.com/office/powerpoint/2010/main" val="32079895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3000" dirty="0" smtClean="0"/>
              <a:t> In addition, most people are familiar with autocratic supervision and therefore have less trouble adopting that style. Furthermore, in some situations </a:t>
            </a:r>
            <a:r>
              <a:rPr lang="en-US" sz="3000" dirty="0" smtClean="0"/>
              <a:t>a</a:t>
            </a:r>
            <a:r>
              <a:rPr lang="en-US" sz="3000" baseline="0" dirty="0" smtClean="0"/>
              <a:t> student</a:t>
            </a:r>
            <a:r>
              <a:rPr lang="en-US" sz="3000" dirty="0" smtClean="0"/>
              <a:t> </a:t>
            </a:r>
            <a:r>
              <a:rPr lang="en-US" sz="3000" dirty="0" smtClean="0"/>
              <a:t>may actually prefer an autocratic style. </a:t>
            </a:r>
          </a:p>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26</a:t>
            </a:fld>
            <a:endParaRPr lang="en-US" dirty="0"/>
          </a:p>
        </p:txBody>
      </p:sp>
    </p:spTree>
    <p:extLst>
      <p:ext uri="{BB962C8B-B14F-4D97-AF65-F5344CB8AC3E}">
        <p14:creationId xmlns:p14="http://schemas.microsoft.com/office/powerpoint/2010/main" val="16616100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3A5BA8-9C3D-4CBE-94FB-F30B0D088CD1}" type="slidenum">
              <a:rPr lang="en-US"/>
              <a:pPr/>
              <a:t>27</a:t>
            </a:fld>
            <a:endParaRPr lang="en-US" dirty="0"/>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general, this approach leaves the </a:t>
            </a:r>
            <a:r>
              <a:rPr lang="en-US" sz="1200" dirty="0" smtClean="0"/>
              <a:t>graduate student </a:t>
            </a:r>
            <a:r>
              <a:rPr lang="en-US" sz="1200" dirty="0" smtClean="0"/>
              <a:t>floundering with little direction or motivation. This style</a:t>
            </a:r>
            <a:r>
              <a:rPr lang="en-US" sz="1200" baseline="0" dirty="0" smtClean="0"/>
              <a:t> can sometimes create confusion for </a:t>
            </a:r>
            <a:r>
              <a:rPr lang="en-US" sz="1200" baseline="0" dirty="0" smtClean="0"/>
              <a:t>a student.  The student is left to try and figure out the supervisor’s  expectations.</a:t>
            </a: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p:txBody>
      </p:sp>
    </p:spTree>
    <p:extLst>
      <p:ext uri="{BB962C8B-B14F-4D97-AF65-F5344CB8AC3E}">
        <p14:creationId xmlns:p14="http://schemas.microsoft.com/office/powerpoint/2010/main" val="16204250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Once a supervisor has established that the </a:t>
            </a:r>
            <a:r>
              <a:rPr lang="en-US" dirty="0" smtClean="0"/>
              <a:t>student </a:t>
            </a:r>
            <a:r>
              <a:rPr lang="en-US" dirty="0" smtClean="0"/>
              <a:t>is confident, capable and motivated it is often best to step back and let the </a:t>
            </a:r>
            <a:r>
              <a:rPr lang="en-US" dirty="0" smtClean="0"/>
              <a:t>student show his/her</a:t>
            </a:r>
            <a:r>
              <a:rPr lang="en-US" baseline="0" dirty="0" smtClean="0"/>
              <a:t> best efforts since </a:t>
            </a:r>
            <a:r>
              <a:rPr lang="en-US" dirty="0" smtClean="0"/>
              <a:t>interfering </a:t>
            </a:r>
            <a:r>
              <a:rPr lang="en-US" dirty="0" smtClean="0"/>
              <a:t>can </a:t>
            </a:r>
            <a:r>
              <a:rPr lang="en-US" dirty="0" smtClean="0"/>
              <a:t>sometimes generate </a:t>
            </a:r>
            <a:r>
              <a:rPr lang="en-US" dirty="0" smtClean="0"/>
              <a:t>resentment and detract from </a:t>
            </a:r>
            <a:r>
              <a:rPr lang="en-US" dirty="0" smtClean="0"/>
              <a:t>the student’s  </a:t>
            </a:r>
            <a:r>
              <a:rPr lang="en-US" dirty="0" smtClean="0"/>
              <a:t>effectiveness. </a:t>
            </a:r>
          </a:p>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28</a:t>
            </a:fld>
            <a:endParaRPr lang="en-US" dirty="0"/>
          </a:p>
        </p:txBody>
      </p:sp>
    </p:spTree>
    <p:extLst>
      <p:ext uri="{BB962C8B-B14F-4D97-AF65-F5344CB8AC3E}">
        <p14:creationId xmlns:p14="http://schemas.microsoft.com/office/powerpoint/2010/main" val="4622092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probably the most collaborative style of supervision.</a:t>
            </a:r>
            <a:r>
              <a:rPr lang="en-US" baseline="0" dirty="0" smtClean="0"/>
              <a:t>  This style is based on a professional and collegial relationship between supervisor and </a:t>
            </a:r>
            <a:r>
              <a:rPr lang="en-US" baseline="0" dirty="0" smtClean="0"/>
              <a:t>the practicum or internship student.  </a:t>
            </a:r>
            <a:r>
              <a:rPr lang="en-US" baseline="0" dirty="0" smtClean="0"/>
              <a:t>The democratic style is one where both </a:t>
            </a:r>
            <a:r>
              <a:rPr lang="en-US" baseline="0" dirty="0" smtClean="0"/>
              <a:t>individuals feel </a:t>
            </a:r>
            <a:r>
              <a:rPr lang="en-US" baseline="0" dirty="0" smtClean="0"/>
              <a:t>they have a voice.</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29</a:t>
            </a:fld>
            <a:endParaRPr lang="en-US" dirty="0"/>
          </a:p>
        </p:txBody>
      </p:sp>
    </p:spTree>
    <p:extLst>
      <p:ext uri="{BB962C8B-B14F-4D97-AF65-F5344CB8AC3E}">
        <p14:creationId xmlns:p14="http://schemas.microsoft.com/office/powerpoint/2010/main" val="9699360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1876BB-DE4D-4171-87DA-240CF8A60819}" type="slidenum">
              <a:rPr lang="en-US"/>
              <a:pPr/>
              <a:t>30</a:t>
            </a:fld>
            <a:endParaRPr lang="en-US" dirty="0"/>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4000" dirty="0" smtClean="0"/>
              <a:t>This type of supervisor motivates the </a:t>
            </a:r>
            <a:r>
              <a:rPr lang="en-US" sz="4000" dirty="0" smtClean="0"/>
              <a:t>student by </a:t>
            </a:r>
            <a:r>
              <a:rPr lang="en-US" sz="4000" dirty="0" smtClean="0"/>
              <a:t>empowering </a:t>
            </a:r>
            <a:r>
              <a:rPr lang="en-US" sz="4000" dirty="0" smtClean="0"/>
              <a:t>the student to </a:t>
            </a:r>
            <a:r>
              <a:rPr lang="en-US" sz="4000" dirty="0" smtClean="0"/>
              <a:t>be self-directed </a:t>
            </a:r>
            <a:r>
              <a:rPr lang="en-US" sz="4000" dirty="0" smtClean="0"/>
              <a:t>while providing guidance with a loose </a:t>
            </a:r>
            <a:r>
              <a:rPr lang="en-US" sz="4000" dirty="0" smtClean="0"/>
              <a:t>rein.</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4000" dirty="0" smtClean="0"/>
          </a:p>
        </p:txBody>
      </p:sp>
    </p:spTree>
    <p:extLst>
      <p:ext uri="{BB962C8B-B14F-4D97-AF65-F5344CB8AC3E}">
        <p14:creationId xmlns:p14="http://schemas.microsoft.com/office/powerpoint/2010/main" val="3596052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3</a:t>
            </a:fld>
            <a:endParaRPr lang="en-US" dirty="0"/>
          </a:p>
        </p:txBody>
      </p:sp>
    </p:spTree>
    <p:extLst>
      <p:ext uri="{BB962C8B-B14F-4D97-AF65-F5344CB8AC3E}">
        <p14:creationId xmlns:p14="http://schemas.microsoft.com/office/powerpoint/2010/main" val="42147810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how do you decide which style to use?  Which</a:t>
            </a:r>
            <a:r>
              <a:rPr lang="en-US" baseline="0" dirty="0" smtClean="0"/>
              <a:t> one works best in the counseling field working with </a:t>
            </a:r>
            <a:r>
              <a:rPr lang="en-US" baseline="0" dirty="0" smtClean="0"/>
              <a:t>graduate students?</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31</a:t>
            </a:fld>
            <a:endParaRPr lang="en-US" dirty="0"/>
          </a:p>
        </p:txBody>
      </p:sp>
    </p:spTree>
    <p:extLst>
      <p:ext uri="{BB962C8B-B14F-4D97-AF65-F5344CB8AC3E}">
        <p14:creationId xmlns:p14="http://schemas.microsoft.com/office/powerpoint/2010/main" val="7183752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32</a:t>
            </a:fld>
            <a:endParaRPr lang="en-US" dirty="0"/>
          </a:p>
        </p:txBody>
      </p:sp>
    </p:spTree>
    <p:extLst>
      <p:ext uri="{BB962C8B-B14F-4D97-AF65-F5344CB8AC3E}">
        <p14:creationId xmlns:p14="http://schemas.microsoft.com/office/powerpoint/2010/main" val="15775685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33</a:t>
            </a:fld>
            <a:endParaRPr lang="en-US" dirty="0"/>
          </a:p>
        </p:txBody>
      </p:sp>
    </p:spTree>
    <p:extLst>
      <p:ext uri="{BB962C8B-B14F-4D97-AF65-F5344CB8AC3E}">
        <p14:creationId xmlns:p14="http://schemas.microsoft.com/office/powerpoint/2010/main" val="2744509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9CFE55-EF91-4D28-A09B-98FEB168DA4E}" type="slidenum">
              <a:rPr lang="en-US"/>
              <a:pPr/>
              <a:t>34</a:t>
            </a:fld>
            <a:endParaRPr lang="en-US" dirty="0"/>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r>
              <a:rPr lang="en-US" dirty="0" smtClean="0"/>
              <a:t>Now that we’ve established that the Democratic</a:t>
            </a:r>
            <a:r>
              <a:rPr lang="en-US" baseline="0" dirty="0" smtClean="0"/>
              <a:t> style works best with </a:t>
            </a:r>
            <a:r>
              <a:rPr lang="en-US" baseline="0" dirty="0" smtClean="0"/>
              <a:t>graduate students doing counseling placements, </a:t>
            </a:r>
            <a:r>
              <a:rPr lang="en-US" baseline="0" dirty="0" smtClean="0"/>
              <a:t>digging deeper we find within this style there are four (4) different quadrants which are guided by </a:t>
            </a:r>
            <a:r>
              <a:rPr lang="en-US" dirty="0" smtClean="0"/>
              <a:t>the </a:t>
            </a:r>
            <a:r>
              <a:rPr lang="en-US" dirty="0"/>
              <a:t>situation and the relationship </a:t>
            </a:r>
            <a:r>
              <a:rPr lang="en-US" dirty="0" smtClean="0"/>
              <a:t>behavior, amount </a:t>
            </a:r>
            <a:r>
              <a:rPr lang="en-US" dirty="0"/>
              <a:t>of support </a:t>
            </a:r>
            <a:r>
              <a:rPr lang="en-US" dirty="0" smtClean="0"/>
              <a:t>required, task behavior, and amount </a:t>
            </a:r>
            <a:r>
              <a:rPr lang="en-US" dirty="0"/>
              <a:t>of guidance </a:t>
            </a:r>
            <a:r>
              <a:rPr lang="en-US" dirty="0" smtClean="0"/>
              <a:t>required by </a:t>
            </a:r>
            <a:r>
              <a:rPr lang="en-US" dirty="0" smtClean="0"/>
              <a:t>a student.</a:t>
            </a:r>
            <a:endParaRPr lang="en-US" dirty="0"/>
          </a:p>
          <a:p>
            <a:endParaRPr lang="en-US" dirty="0"/>
          </a:p>
        </p:txBody>
      </p:sp>
    </p:spTree>
    <p:extLst>
      <p:ext uri="{BB962C8B-B14F-4D97-AF65-F5344CB8AC3E}">
        <p14:creationId xmlns:p14="http://schemas.microsoft.com/office/powerpoint/2010/main" val="25706996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Then </a:t>
            </a:r>
            <a:r>
              <a:rPr lang="en-US" sz="1200" dirty="0" smtClean="0"/>
              <a:t>pick the quadrant that best fits that situation.</a:t>
            </a:r>
          </a:p>
          <a:p>
            <a:r>
              <a:rPr lang="en-US" dirty="0" smtClean="0"/>
              <a:t>Keep in</a:t>
            </a:r>
            <a:r>
              <a:rPr lang="en-US" baseline="0" dirty="0" smtClean="0"/>
              <a:t> mind that using each quadrant depends upon the situation, the amount of support required, and the amount of guidance needed.</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35</a:t>
            </a:fld>
            <a:endParaRPr lang="en-US" dirty="0"/>
          </a:p>
        </p:txBody>
      </p:sp>
    </p:spTree>
    <p:extLst>
      <p:ext uri="{BB962C8B-B14F-4D97-AF65-F5344CB8AC3E}">
        <p14:creationId xmlns:p14="http://schemas.microsoft.com/office/powerpoint/2010/main" val="261815514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A887A1-E90C-4527-BE41-B9491B24C10B}" type="slidenum">
              <a:rPr lang="en-US"/>
              <a:pPr/>
              <a:t>36</a:t>
            </a:fld>
            <a:endParaRPr lang="en-US" dirty="0"/>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pPr marL="228600" indent="-228600"/>
            <a:endParaRPr lang="en-US" dirty="0"/>
          </a:p>
        </p:txBody>
      </p:sp>
    </p:spTree>
    <p:extLst>
      <p:ext uri="{BB962C8B-B14F-4D97-AF65-F5344CB8AC3E}">
        <p14:creationId xmlns:p14="http://schemas.microsoft.com/office/powerpoint/2010/main" val="39940928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EBA62F-CDAE-4444-B121-7CAE368044F3}" type="slidenum">
              <a:rPr lang="en-US"/>
              <a:pPr/>
              <a:t>37</a:t>
            </a:fld>
            <a:endParaRPr lang="en-US" dirty="0"/>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pPr marL="228600" indent="-228600"/>
            <a:endParaRPr lang="en-US" dirty="0"/>
          </a:p>
        </p:txBody>
      </p:sp>
    </p:spTree>
    <p:extLst>
      <p:ext uri="{BB962C8B-B14F-4D97-AF65-F5344CB8AC3E}">
        <p14:creationId xmlns:p14="http://schemas.microsoft.com/office/powerpoint/2010/main" val="396538978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3D5CDB-20E8-4039-8030-60A3BEFB3E7A}" type="slidenum">
              <a:rPr lang="en-US"/>
              <a:pPr/>
              <a:t>38</a:t>
            </a:fld>
            <a:endParaRPr lang="en-US" dirty="0"/>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pPr marL="228600" indent="-228600"/>
            <a:endParaRPr lang="en-US" dirty="0"/>
          </a:p>
          <a:p>
            <a:pPr marL="228600" indent="-228600"/>
            <a:endParaRPr lang="en-US" dirty="0" smtClean="0"/>
          </a:p>
        </p:txBody>
      </p:sp>
    </p:spTree>
    <p:extLst>
      <p:ext uri="{BB962C8B-B14F-4D97-AF65-F5344CB8AC3E}">
        <p14:creationId xmlns:p14="http://schemas.microsoft.com/office/powerpoint/2010/main" val="290170427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39</a:t>
            </a:fld>
            <a:endParaRPr lang="en-US" dirty="0"/>
          </a:p>
        </p:txBody>
      </p:sp>
    </p:spTree>
    <p:extLst>
      <p:ext uri="{BB962C8B-B14F-4D97-AF65-F5344CB8AC3E}">
        <p14:creationId xmlns:p14="http://schemas.microsoft.com/office/powerpoint/2010/main" val="219071438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r>
              <a:rPr lang="en-US" dirty="0" smtClean="0"/>
              <a:t>#1-Selling</a:t>
            </a:r>
          </a:p>
          <a:p>
            <a:pPr marL="228600" indent="-228600"/>
            <a:r>
              <a:rPr lang="en-US" dirty="0" smtClean="0"/>
              <a:t>Involve the </a:t>
            </a:r>
            <a:r>
              <a:rPr lang="en-US" dirty="0" smtClean="0"/>
              <a:t>student </a:t>
            </a:r>
            <a:r>
              <a:rPr lang="en-US" dirty="0" smtClean="0"/>
              <a:t>in the planning letting </a:t>
            </a:r>
            <a:r>
              <a:rPr lang="en-US" dirty="0" smtClean="0"/>
              <a:t>the student </a:t>
            </a:r>
            <a:r>
              <a:rPr lang="en-US" dirty="0" smtClean="0"/>
              <a:t>direct the change.  Co-announce the changes letting </a:t>
            </a:r>
            <a:r>
              <a:rPr lang="en-US" dirty="0" smtClean="0"/>
              <a:t>the</a:t>
            </a:r>
            <a:r>
              <a:rPr lang="en-US" baseline="0" dirty="0" smtClean="0"/>
              <a:t> student</a:t>
            </a:r>
            <a:r>
              <a:rPr lang="en-US" dirty="0" smtClean="0"/>
              <a:t> </a:t>
            </a:r>
            <a:r>
              <a:rPr lang="en-US" dirty="0" smtClean="0"/>
              <a:t>implement changes with close supervision. Allow the </a:t>
            </a:r>
            <a:r>
              <a:rPr lang="en-US" dirty="0" smtClean="0"/>
              <a:t>student </a:t>
            </a:r>
            <a:r>
              <a:rPr lang="en-US" dirty="0" smtClean="0"/>
              <a:t>to be involved in developing the change</a:t>
            </a:r>
            <a:r>
              <a:rPr lang="en-US" baseline="0" dirty="0" smtClean="0"/>
              <a:t> </a:t>
            </a:r>
            <a:r>
              <a:rPr lang="en-US" dirty="0" smtClean="0"/>
              <a:t>and manage the change process. </a:t>
            </a:r>
          </a:p>
          <a:p>
            <a:r>
              <a:rPr lang="en-US" dirty="0" smtClean="0"/>
              <a:t>#2 Delegating</a:t>
            </a:r>
          </a:p>
          <a:p>
            <a:pPr marL="228600" indent="-228600"/>
            <a:r>
              <a:rPr lang="en-US" dirty="0" smtClean="0"/>
              <a:t>Stay uninvolved. Be supportive and provide clear feedback. Make every effort to continue to let the </a:t>
            </a:r>
            <a:r>
              <a:rPr lang="en-US" dirty="0" smtClean="0"/>
              <a:t>student </a:t>
            </a:r>
            <a:r>
              <a:rPr lang="en-US" dirty="0" smtClean="0"/>
              <a:t>feel important and involved in the decision making process. </a:t>
            </a:r>
          </a:p>
          <a:p>
            <a:pPr marL="228600" indent="-228600"/>
            <a:r>
              <a:rPr lang="en-US" dirty="0" smtClean="0"/>
              <a:t>#3-Telling</a:t>
            </a:r>
          </a:p>
          <a:p>
            <a:pPr marL="228600" indent="-228600"/>
            <a:r>
              <a:rPr lang="en-US" dirty="0" smtClean="0"/>
              <a:t>Reestablish the need for following program procedures and meeting the expectations for task accomplishment. Be sure that the </a:t>
            </a:r>
            <a:r>
              <a:rPr lang="en-US" dirty="0" smtClean="0"/>
              <a:t>student </a:t>
            </a:r>
            <a:r>
              <a:rPr lang="en-US" dirty="0" smtClean="0"/>
              <a:t>knows you are available for discussion.  Talk with your </a:t>
            </a:r>
            <a:r>
              <a:rPr lang="en-US" dirty="0" smtClean="0"/>
              <a:t>student </a:t>
            </a:r>
            <a:r>
              <a:rPr lang="en-US" dirty="0" smtClean="0"/>
              <a:t>and then set performance goals. Wait and see what happens.</a:t>
            </a:r>
          </a:p>
          <a:p>
            <a:pPr marL="228600" indent="-228600"/>
            <a:r>
              <a:rPr lang="en-US" dirty="0" smtClean="0"/>
              <a:t>#4-Participating</a:t>
            </a:r>
          </a:p>
          <a:p>
            <a:pPr marL="228600" indent="-228600"/>
            <a:r>
              <a:rPr lang="en-US" dirty="0" smtClean="0"/>
              <a:t>The </a:t>
            </a:r>
            <a:r>
              <a:rPr lang="en-US" dirty="0" smtClean="0"/>
              <a:t>student </a:t>
            </a:r>
            <a:r>
              <a:rPr lang="en-US" dirty="0" smtClean="0"/>
              <a:t>has demonstrated they</a:t>
            </a:r>
            <a:r>
              <a:rPr lang="en-US" baseline="0" dirty="0" smtClean="0"/>
              <a:t> have the ability to do the job but still may demonstrate a higher need of support.</a:t>
            </a:r>
            <a:endParaRPr lang="en-US" dirty="0" smtClean="0"/>
          </a:p>
          <a:p>
            <a:pPr marL="228600" indent="-228600"/>
            <a:endParaRPr lang="en-US" dirty="0" smtClean="0"/>
          </a:p>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40</a:t>
            </a:fld>
            <a:endParaRPr lang="en-US" dirty="0"/>
          </a:p>
        </p:txBody>
      </p:sp>
    </p:spTree>
    <p:extLst>
      <p:ext uri="{BB962C8B-B14F-4D97-AF65-F5344CB8AC3E}">
        <p14:creationId xmlns:p14="http://schemas.microsoft.com/office/powerpoint/2010/main" val="2231427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presentation covers the knowledge and skills that are basic to the art of supervision.  And while the Internet is full of information on supervision, I encourage you to talk and share ideas with your peers and others who have supervisory experience. Whether you are a first time supervisor or have been doing this for years, I hope this presentation continues to help you create and refine your own </a:t>
            </a:r>
            <a:r>
              <a:rPr lang="en-US" baseline="0" dirty="0" smtClean="0"/>
              <a:t>identity as an on-site supervisor.</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4</a:t>
            </a:fld>
            <a:endParaRPr lang="en-US" dirty="0"/>
          </a:p>
        </p:txBody>
      </p:sp>
    </p:spTree>
    <p:extLst>
      <p:ext uri="{BB962C8B-B14F-4D97-AF65-F5344CB8AC3E}">
        <p14:creationId xmlns:p14="http://schemas.microsoft.com/office/powerpoint/2010/main" val="234817629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41</a:t>
            </a:fld>
            <a:endParaRPr lang="en-US" dirty="0"/>
          </a:p>
        </p:txBody>
      </p:sp>
    </p:spTree>
    <p:extLst>
      <p:ext uri="{BB962C8B-B14F-4D97-AF65-F5344CB8AC3E}">
        <p14:creationId xmlns:p14="http://schemas.microsoft.com/office/powerpoint/2010/main" val="289511589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a:t>
            </a:r>
            <a:r>
              <a:rPr lang="en-US" baseline="0" dirty="0" smtClean="0"/>
              <a:t> provides you with some tips for giving constructive feedback. Feedback that the </a:t>
            </a:r>
            <a:r>
              <a:rPr lang="en-US" baseline="0" dirty="0" smtClean="0"/>
              <a:t>practicum or internship student </a:t>
            </a:r>
            <a:r>
              <a:rPr lang="en-US" baseline="0" dirty="0" smtClean="0"/>
              <a:t>can see as helpful and not harmful, feedback that encourages the </a:t>
            </a:r>
            <a:r>
              <a:rPr lang="en-US" baseline="0" dirty="0" smtClean="0"/>
              <a:t>student </a:t>
            </a:r>
            <a:r>
              <a:rPr lang="en-US" baseline="0" dirty="0" smtClean="0"/>
              <a:t>to want to learn more knowing that being competent in the field of counseling takes more than what a master’s program can provide.  Competence is a life long process….</a:t>
            </a:r>
          </a:p>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42</a:t>
            </a:fld>
            <a:endParaRPr lang="en-US" dirty="0"/>
          </a:p>
        </p:txBody>
      </p:sp>
    </p:spTree>
    <p:extLst>
      <p:ext uri="{BB962C8B-B14F-4D97-AF65-F5344CB8AC3E}">
        <p14:creationId xmlns:p14="http://schemas.microsoft.com/office/powerpoint/2010/main" val="2920709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The Handbook has specific information about the </a:t>
            </a:r>
            <a:r>
              <a:rPr lang="en-US" dirty="0" smtClean="0"/>
              <a:t>Practicum and the Internship </a:t>
            </a:r>
            <a:r>
              <a:rPr lang="en-US" dirty="0" smtClean="0"/>
              <a:t>experience.</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Are there specific activities and experiences </a:t>
            </a:r>
            <a:r>
              <a:rPr lang="en-US" dirty="0" smtClean="0"/>
              <a:t>your student would </a:t>
            </a:r>
            <a:r>
              <a:rPr lang="en-US" dirty="0" smtClean="0"/>
              <a:t>like to engage in during their placement? Have you talked about</a:t>
            </a:r>
            <a:r>
              <a:rPr lang="en-US" baseline="0" dirty="0" smtClean="0"/>
              <a:t> this with your </a:t>
            </a:r>
            <a:r>
              <a:rPr lang="en-US" baseline="0" dirty="0" smtClean="0"/>
              <a:t>graduate student?</a:t>
            </a:r>
            <a:endParaRPr lang="en-US" dirty="0" smtClean="0"/>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Does</a:t>
            </a:r>
            <a:r>
              <a:rPr lang="en-US" baseline="0" dirty="0" smtClean="0"/>
              <a:t> everyone know how to keep in contact with each other outside of the placement?  </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43</a:t>
            </a:fld>
            <a:endParaRPr lang="en-US" dirty="0"/>
          </a:p>
        </p:txBody>
      </p:sp>
    </p:spTree>
    <p:extLst>
      <p:ext uri="{BB962C8B-B14F-4D97-AF65-F5344CB8AC3E}">
        <p14:creationId xmlns:p14="http://schemas.microsoft.com/office/powerpoint/2010/main" val="380422647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44</a:t>
            </a:fld>
            <a:endParaRPr lang="en-US" dirty="0"/>
          </a:p>
        </p:txBody>
      </p:sp>
    </p:spTree>
    <p:extLst>
      <p:ext uri="{BB962C8B-B14F-4D97-AF65-F5344CB8AC3E}">
        <p14:creationId xmlns:p14="http://schemas.microsoft.com/office/powerpoint/2010/main" val="202169272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presentation</a:t>
            </a:r>
            <a:r>
              <a:rPr lang="en-US" baseline="0" dirty="0" smtClean="0"/>
              <a:t> was designed to provide you with a review of supervision and some basic thoughts and ideas about how supervision can be carried out successfully for both you and </a:t>
            </a:r>
            <a:r>
              <a:rPr lang="en-US" baseline="0" dirty="0" smtClean="0"/>
              <a:t>any MAC graduate student you will be supervising. </a:t>
            </a:r>
            <a:r>
              <a:rPr lang="en-US" baseline="0" dirty="0" smtClean="0"/>
              <a:t>The presentation </a:t>
            </a:r>
            <a:r>
              <a:rPr lang="en-US" baseline="0" dirty="0" smtClean="0"/>
              <a:t>was also intended </a:t>
            </a:r>
            <a:r>
              <a:rPr lang="en-US" baseline="0" dirty="0" smtClean="0"/>
              <a:t>to describe factors that facilitate supervision along with </a:t>
            </a:r>
            <a:r>
              <a:rPr lang="en-US" baseline="0" dirty="0" smtClean="0"/>
              <a:t>listing </a:t>
            </a:r>
            <a:r>
              <a:rPr lang="en-US" baseline="0" dirty="0" smtClean="0"/>
              <a:t>some factors that can hinder effective supervision.   </a:t>
            </a:r>
          </a:p>
          <a:p>
            <a:endParaRPr lang="en-US" baseline="0" dirty="0" smtClean="0"/>
          </a:p>
          <a:p>
            <a:r>
              <a:rPr lang="en-US" baseline="0" dirty="0" smtClean="0"/>
              <a:t>The essential task for on-site supervisors is to arrange the conditions whereby </a:t>
            </a:r>
            <a:r>
              <a:rPr lang="en-US" baseline="0" dirty="0" smtClean="0"/>
              <a:t>graduate students doing their “clinical” placements </a:t>
            </a:r>
            <a:r>
              <a:rPr lang="en-US" baseline="0" dirty="0" smtClean="0"/>
              <a:t>can achieve their own goals, direct their own efforts, and become ethical competent professional counselors. </a:t>
            </a:r>
          </a:p>
        </p:txBody>
      </p:sp>
      <p:sp>
        <p:nvSpPr>
          <p:cNvPr id="4" name="Slide Number Placeholder 3"/>
          <p:cNvSpPr>
            <a:spLocks noGrp="1"/>
          </p:cNvSpPr>
          <p:nvPr>
            <p:ph type="sldNum" sz="quarter" idx="10"/>
          </p:nvPr>
        </p:nvSpPr>
        <p:spPr/>
        <p:txBody>
          <a:bodyPr/>
          <a:lstStyle/>
          <a:p>
            <a:fld id="{D9EE6D0D-BA95-4441-BED7-F0544146982D}" type="slidenum">
              <a:rPr lang="en-US" smtClean="0"/>
              <a:t>45</a:t>
            </a:fld>
            <a:endParaRPr lang="en-US" dirty="0"/>
          </a:p>
        </p:txBody>
      </p:sp>
    </p:spTree>
    <p:extLst>
      <p:ext uri="{BB962C8B-B14F-4D97-AF65-F5344CB8AC3E}">
        <p14:creationId xmlns:p14="http://schemas.microsoft.com/office/powerpoint/2010/main" val="2749482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633EE9-D772-4574-9098-79DC2A52F741}" type="slidenum">
              <a:rPr lang="en-US"/>
              <a:pPr/>
              <a:t>6</a:t>
            </a:fld>
            <a:endParaRPr lang="en-US" dirty="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pPr marL="0" indent="0">
              <a:lnSpc>
                <a:spcPct val="90000"/>
              </a:lnSpc>
              <a:buNone/>
            </a:pPr>
            <a:endParaRPr lang="en-US" sz="1050" dirty="0" smtClean="0"/>
          </a:p>
          <a:p>
            <a:pPr marL="0" indent="0">
              <a:lnSpc>
                <a:spcPct val="90000"/>
              </a:lnSpc>
              <a:buNone/>
            </a:pPr>
            <a:r>
              <a:rPr lang="en-US" sz="1050" dirty="0" smtClean="0"/>
              <a:t>While supervision at the</a:t>
            </a:r>
            <a:r>
              <a:rPr lang="en-US" sz="1050" baseline="0" dirty="0" smtClean="0"/>
              <a:t> </a:t>
            </a:r>
            <a:r>
              <a:rPr lang="en-US" sz="1050" baseline="0" dirty="0" smtClean="0"/>
              <a:t>Practicum and Internship </a:t>
            </a:r>
            <a:r>
              <a:rPr lang="en-US" sz="1050" baseline="0" dirty="0" smtClean="0"/>
              <a:t>level has an element of </a:t>
            </a:r>
            <a:r>
              <a:rPr lang="en-US" sz="1050" dirty="0" smtClean="0"/>
              <a:t>evaluation, the best</a:t>
            </a:r>
            <a:r>
              <a:rPr lang="en-US" sz="1050" baseline="0" dirty="0" smtClean="0"/>
              <a:t> experience includes stronger elements of </a:t>
            </a:r>
            <a:r>
              <a:rPr lang="en-US" sz="1050" dirty="0" smtClean="0"/>
              <a:t>building trust and the desire</a:t>
            </a:r>
            <a:r>
              <a:rPr lang="en-US" sz="1050" baseline="0" dirty="0" smtClean="0"/>
              <a:t> of </a:t>
            </a:r>
            <a:r>
              <a:rPr lang="en-US" sz="1050" baseline="0" dirty="0" smtClean="0"/>
              <a:t>the graduate student to </a:t>
            </a:r>
            <a:r>
              <a:rPr lang="en-US" sz="1050" baseline="0" dirty="0" smtClean="0"/>
              <a:t>want to </a:t>
            </a:r>
            <a:r>
              <a:rPr lang="en-US" sz="1050" baseline="0" dirty="0" smtClean="0"/>
              <a:t>learn </a:t>
            </a:r>
            <a:r>
              <a:rPr lang="en-US" sz="1050" baseline="0" dirty="0" smtClean="0"/>
              <a:t>more about his or her chosen field and eventually develop some autonomy.  Supervision is about helping a </a:t>
            </a:r>
            <a:r>
              <a:rPr lang="en-US" sz="1050" baseline="0" dirty="0" smtClean="0"/>
              <a:t>counselor-in-training </a:t>
            </a:r>
            <a:r>
              <a:rPr lang="en-US" sz="1050" baseline="0" dirty="0" smtClean="0"/>
              <a:t>learn how to apply counseling knowledge, skills, and disposition and is driven by the needs of each individual </a:t>
            </a:r>
            <a:r>
              <a:rPr lang="en-US" sz="1050" baseline="0" dirty="0" smtClean="0"/>
              <a:t>graduate student.</a:t>
            </a:r>
            <a:endParaRPr lang="en-US" sz="1050" baseline="0" dirty="0" smtClean="0"/>
          </a:p>
          <a:p>
            <a:pPr marL="0" indent="0">
              <a:lnSpc>
                <a:spcPct val="90000"/>
              </a:lnSpc>
              <a:buNone/>
            </a:pPr>
            <a:endParaRPr lang="en-US" sz="1050" baseline="0" dirty="0" smtClean="0"/>
          </a:p>
          <a:p>
            <a:pPr marL="0" indent="0">
              <a:lnSpc>
                <a:spcPct val="90000"/>
              </a:lnSpc>
              <a:buNone/>
            </a:pPr>
            <a:endParaRPr lang="en-US" sz="1050" baseline="0" dirty="0" smtClean="0"/>
          </a:p>
          <a:p>
            <a:pPr marL="0" indent="0">
              <a:lnSpc>
                <a:spcPct val="90000"/>
              </a:lnSpc>
              <a:buNone/>
            </a:pPr>
            <a:endParaRPr lang="en-US" sz="1050" baseline="0" dirty="0" smtClean="0"/>
          </a:p>
          <a:p>
            <a:pPr marL="0" indent="0">
              <a:lnSpc>
                <a:spcPct val="90000"/>
              </a:lnSpc>
              <a:buNone/>
            </a:pPr>
            <a:endParaRPr lang="en-US" sz="1050" baseline="0" dirty="0" smtClean="0"/>
          </a:p>
          <a:p>
            <a:pPr marL="0" indent="0">
              <a:lnSpc>
                <a:spcPct val="90000"/>
              </a:lnSpc>
              <a:buNone/>
            </a:pPr>
            <a:r>
              <a:rPr lang="en-US" sz="1050" dirty="0" smtClean="0"/>
              <a:t>  </a:t>
            </a:r>
          </a:p>
        </p:txBody>
      </p:sp>
    </p:spTree>
    <p:extLst>
      <p:ext uri="{BB962C8B-B14F-4D97-AF65-F5344CB8AC3E}">
        <p14:creationId xmlns:p14="http://schemas.microsoft.com/office/powerpoint/2010/main" val="2649592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Even though  graduate</a:t>
            </a:r>
            <a:r>
              <a:rPr lang="en-US" baseline="0" dirty="0" smtClean="0"/>
              <a:t> students have been observed by many instructors and other counseling professionals by the time they are ready for </a:t>
            </a:r>
            <a:r>
              <a:rPr lang="en-US" baseline="0" dirty="0" smtClean="0"/>
              <a:t>these “clinical” experiences, </a:t>
            </a:r>
            <a:r>
              <a:rPr lang="en-US" baseline="0" dirty="0" smtClean="0"/>
              <a:t>your evaluation is of primary importance.  Because you have the opportunity to observe our graduate student on a daily basis, your evaluation helps in determining whether our </a:t>
            </a:r>
            <a:r>
              <a:rPr lang="en-US" baseline="0" dirty="0" smtClean="0"/>
              <a:t>students are </a:t>
            </a:r>
            <a:r>
              <a:rPr lang="en-US" baseline="0" dirty="0" smtClean="0"/>
              <a:t>ready to </a:t>
            </a:r>
            <a:r>
              <a:rPr lang="en-US" baseline="0" dirty="0" smtClean="0"/>
              <a:t>move onto the next level or to become initial </a:t>
            </a:r>
            <a:r>
              <a:rPr lang="en-US" baseline="0" dirty="0" smtClean="0"/>
              <a:t>professional </a:t>
            </a:r>
            <a:r>
              <a:rPr lang="en-US" baseline="0" dirty="0" smtClean="0"/>
              <a:t>counselors.  </a:t>
            </a:r>
            <a:r>
              <a:rPr lang="en-US" baseline="0" dirty="0" smtClean="0"/>
              <a:t>As an </a:t>
            </a:r>
            <a:r>
              <a:rPr lang="en-US" baseline="0" dirty="0" smtClean="0"/>
              <a:t>on-site supervisor, </a:t>
            </a:r>
            <a:r>
              <a:rPr lang="en-US" baseline="0" dirty="0" smtClean="0"/>
              <a:t>you become one of the “gate keepers” to those entering the counseling field.</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Bernard, J.M. &amp; Goodyear, R.K. (2004). </a:t>
            </a:r>
            <a:r>
              <a:rPr lang="en-US" sz="1200" i="1" dirty="0" smtClean="0"/>
              <a:t>Fundamentals of clinical supervision</a:t>
            </a:r>
            <a:r>
              <a:rPr lang="en-US" sz="1200" dirty="0" smtClean="0"/>
              <a:t>,</a:t>
            </a:r>
            <a:r>
              <a:rPr lang="en-US" sz="1200" baseline="0" dirty="0" smtClean="0"/>
              <a:t> 3</a:t>
            </a:r>
            <a:r>
              <a:rPr lang="en-US" sz="1200" baseline="30000" dirty="0" smtClean="0"/>
              <a:t>rd</a:t>
            </a:r>
            <a:r>
              <a:rPr lang="en-US" sz="1200" baseline="0" dirty="0" smtClean="0"/>
              <a:t> ed. Boston: Allyn &amp; Bacon.</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7</a:t>
            </a:fld>
            <a:endParaRPr lang="en-US" dirty="0"/>
          </a:p>
        </p:txBody>
      </p:sp>
    </p:spTree>
    <p:extLst>
      <p:ext uri="{BB962C8B-B14F-4D97-AF65-F5344CB8AC3E}">
        <p14:creationId xmlns:p14="http://schemas.microsoft.com/office/powerpoint/2010/main" val="25902908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Are you</a:t>
            </a:r>
            <a:r>
              <a:rPr lang="en-US" sz="1200" baseline="0" dirty="0" smtClean="0"/>
              <a:t> a supervisor or a coach? Quite frankly, you are both.</a:t>
            </a:r>
          </a:p>
          <a:p>
            <a:endParaRPr lang="en-US" sz="1200" baseline="0" dirty="0" smtClean="0"/>
          </a:p>
          <a:p>
            <a:r>
              <a:rPr lang="en-US" sz="1200" baseline="0" dirty="0" smtClean="0"/>
              <a:t>A supervisor is defined as an individual who </a:t>
            </a:r>
            <a:r>
              <a:rPr lang="en-US" dirty="0" smtClean="0">
                <a:effectLst/>
              </a:rPr>
              <a:t>is responsible for the day-to-day performance of one</a:t>
            </a:r>
            <a:r>
              <a:rPr lang="en-US" baseline="0" dirty="0" smtClean="0">
                <a:effectLst/>
              </a:rPr>
              <a:t> or more individuals.</a:t>
            </a:r>
            <a:r>
              <a:rPr lang="en-US" dirty="0" smtClean="0">
                <a:effectLst/>
              </a:rPr>
              <a:t> The supervisor usually has experience in</a:t>
            </a:r>
            <a:r>
              <a:rPr lang="en-US" baseline="0" dirty="0" smtClean="0">
                <a:effectLst/>
              </a:rPr>
              <a:t> tasks that </a:t>
            </a:r>
            <a:r>
              <a:rPr lang="en-US" dirty="0" smtClean="0">
                <a:effectLst/>
              </a:rPr>
              <a:t>an individual or group of individuals perform on a daily basis. The supervisor's job is to guide individuals toward goals, seeing that individuals or all members of the team are productive and can resolve problems as they arise. Some</a:t>
            </a:r>
            <a:r>
              <a:rPr lang="en-US" baseline="0" dirty="0" smtClean="0">
                <a:effectLst/>
              </a:rPr>
              <a:t> words commonly used to describe supervision are guidance, oversight, stewardship, care, and concern.</a:t>
            </a:r>
          </a:p>
          <a:p>
            <a:r>
              <a:rPr lang="en-US" baseline="0" dirty="0" smtClean="0">
                <a:effectLst/>
              </a:rPr>
              <a:t>A coach is defined as someone who instructs or directs in other words,  someone who trains another.  Words often used to describe a coach are guide, counselor, mentor, or shepard.</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8</a:t>
            </a:fld>
            <a:endParaRPr lang="en-US" dirty="0"/>
          </a:p>
        </p:txBody>
      </p:sp>
    </p:spTree>
    <p:extLst>
      <p:ext uri="{BB962C8B-B14F-4D97-AF65-F5344CB8AC3E}">
        <p14:creationId xmlns:p14="http://schemas.microsoft.com/office/powerpoint/2010/main" val="1843624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Being a seasoned and competent professional counselor does not automatically make for a </a:t>
            </a:r>
            <a:r>
              <a:rPr lang="en-US" sz="1200" b="1" i="1" dirty="0" smtClean="0"/>
              <a:t>good </a:t>
            </a:r>
            <a:r>
              <a:rPr lang="en-US" sz="1200" b="1" i="1" dirty="0" smtClean="0"/>
              <a:t>“clinical” </a:t>
            </a:r>
            <a:r>
              <a:rPr lang="en-US" sz="1200" b="1" i="1" dirty="0" smtClean="0"/>
              <a:t>on-site supervisor</a:t>
            </a:r>
            <a:r>
              <a:rPr lang="en-US" sz="1200" dirty="0" smtClean="0"/>
              <a:t>. </a:t>
            </a:r>
          </a:p>
          <a:p>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9</a:t>
            </a:fld>
            <a:endParaRPr lang="en-US" dirty="0"/>
          </a:p>
        </p:txBody>
      </p:sp>
    </p:spTree>
    <p:extLst>
      <p:ext uri="{BB962C8B-B14F-4D97-AF65-F5344CB8AC3E}">
        <p14:creationId xmlns:p14="http://schemas.microsoft.com/office/powerpoint/2010/main" val="22810111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This slide</a:t>
            </a:r>
            <a:r>
              <a:rPr lang="en-US" sz="1200" kern="1200" baseline="0" dirty="0" smtClean="0">
                <a:solidFill>
                  <a:schemeClr val="tx1"/>
                </a:solidFill>
                <a:effectLst/>
                <a:latin typeface="+mn-lt"/>
                <a:ea typeface="+mn-ea"/>
                <a:cs typeface="+mn-cs"/>
              </a:rPr>
              <a:t> describes the qualifications of an on-site supervisor.</a:t>
            </a:r>
          </a:p>
          <a:p>
            <a:pPr lvl="0"/>
            <a:endParaRPr lang="en-US" sz="1200" kern="1200" baseline="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For School Counseling </a:t>
            </a:r>
            <a:r>
              <a:rPr lang="en-US" sz="1200" kern="1200" dirty="0" smtClean="0">
                <a:solidFill>
                  <a:schemeClr val="tx1"/>
                </a:solidFill>
                <a:effectLst/>
                <a:latin typeface="+mn-lt"/>
                <a:ea typeface="+mn-ea"/>
                <a:cs typeface="+mn-cs"/>
              </a:rPr>
              <a:t>placements </a:t>
            </a:r>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on-site supervisor must: </a:t>
            </a:r>
          </a:p>
          <a:p>
            <a:pPr lvl="1"/>
            <a:r>
              <a:rPr lang="en-US" sz="1200" kern="1200" dirty="0" smtClean="0">
                <a:solidFill>
                  <a:schemeClr val="tx1"/>
                </a:solidFill>
                <a:effectLst/>
                <a:latin typeface="+mn-lt"/>
                <a:ea typeface="+mn-ea"/>
                <a:cs typeface="+mn-cs"/>
              </a:rPr>
              <a:t>-Hold a Wisconsin license, or an equivalent license where the clinical program occurs, and have volunteered for assignment as a cooperating teacher/counselor or school−based supervisor.</a:t>
            </a:r>
          </a:p>
          <a:p>
            <a:pPr lvl="1"/>
            <a:r>
              <a:rPr lang="en-US" sz="1200" kern="1200" dirty="0" smtClean="0">
                <a:solidFill>
                  <a:schemeClr val="tx1"/>
                </a:solidFill>
                <a:effectLst/>
                <a:latin typeface="+mn-lt"/>
                <a:ea typeface="+mn-ea"/>
                <a:cs typeface="+mn-cs"/>
              </a:rPr>
              <a:t>-Have at least 3 years of teaching experience with at least one year of teaching experience in the school or school system of current employment or have at least 3 years of pupil service or administrator experience with one year in the school or school system of current employment.</a:t>
            </a:r>
          </a:p>
          <a:p>
            <a:pPr lvl="1"/>
            <a:r>
              <a:rPr lang="en-US" sz="1200" kern="1200" dirty="0" smtClean="0">
                <a:solidFill>
                  <a:schemeClr val="tx1"/>
                </a:solidFill>
                <a:effectLst/>
                <a:latin typeface="+mn-lt"/>
                <a:ea typeface="+mn-ea"/>
                <a:cs typeface="+mn-cs"/>
              </a:rPr>
              <a:t>-Have completed training in both the supervision of clinical students and in the applicable standards.</a:t>
            </a:r>
          </a:p>
          <a:p>
            <a:pPr lvl="1"/>
            <a:r>
              <a:rPr lang="en-US" sz="1200" kern="1200" dirty="0" smtClean="0">
                <a:solidFill>
                  <a:schemeClr val="tx1"/>
                </a:solidFill>
                <a:effectLst/>
                <a:latin typeface="+mn-lt"/>
                <a:ea typeface="+mn-ea"/>
                <a:cs typeface="+mn-cs"/>
              </a:rPr>
              <a:t>-Knowledge of the program’s expectations, requirements, and evaluation procedures for students.</a:t>
            </a:r>
          </a:p>
          <a:p>
            <a:r>
              <a:rPr lang="en-US"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For Clinical Mental Health</a:t>
            </a:r>
            <a:r>
              <a:rPr lang="en-US" sz="1200" kern="1200" baseline="0" dirty="0" smtClean="0">
                <a:solidFill>
                  <a:schemeClr val="tx1"/>
                </a:solidFill>
                <a:effectLst/>
                <a:latin typeface="+mn-lt"/>
                <a:ea typeface="+mn-ea"/>
                <a:cs typeface="+mn-cs"/>
              </a:rPr>
              <a:t> Counseling </a:t>
            </a:r>
            <a:r>
              <a:rPr lang="en-US" sz="1200" kern="1200" dirty="0" smtClean="0">
                <a:solidFill>
                  <a:schemeClr val="tx1"/>
                </a:solidFill>
                <a:effectLst/>
                <a:latin typeface="+mn-lt"/>
                <a:ea typeface="+mn-ea"/>
                <a:cs typeface="+mn-cs"/>
              </a:rPr>
              <a:t>placements the</a:t>
            </a:r>
            <a:r>
              <a:rPr lang="en-US" sz="1200" kern="1200" baseline="0" dirty="0" smtClean="0">
                <a:solidFill>
                  <a:schemeClr val="tx1"/>
                </a:solidFill>
                <a:effectLst/>
                <a:latin typeface="+mn-lt"/>
                <a:ea typeface="+mn-ea"/>
                <a:cs typeface="+mn-cs"/>
              </a:rPr>
              <a:t> on-site supervisor must: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         </a:t>
            </a:r>
            <a:r>
              <a:rPr lang="en-US" baseline="0" dirty="0" smtClean="0"/>
              <a:t>  -</a:t>
            </a:r>
            <a:r>
              <a:rPr lang="en-US" sz="1200" kern="1200" dirty="0" smtClean="0">
                <a:solidFill>
                  <a:schemeClr val="tx1"/>
                </a:solidFill>
                <a:effectLst/>
                <a:latin typeface="+mn-lt"/>
                <a:ea typeface="+mn-ea"/>
                <a:cs typeface="+mn-cs"/>
              </a:rPr>
              <a:t>Hold a Professional Counselor License, or an equivalent license where the clinical program occurs.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-Have at least 3 years of professional counseling experience with at least one year of experience in the current system of</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employment.</a:t>
            </a:r>
          </a:p>
          <a:p>
            <a:pPr lvl="1"/>
            <a:r>
              <a:rPr lang="en-US" sz="1200" kern="1200" dirty="0" smtClean="0">
                <a:solidFill>
                  <a:schemeClr val="tx1"/>
                </a:solidFill>
                <a:effectLst/>
                <a:latin typeface="+mn-lt"/>
                <a:ea typeface="+mn-ea"/>
                <a:cs typeface="+mn-cs"/>
              </a:rPr>
              <a:t>-Have completed training in both the supervision of clinical students and in the applicable standards.</a:t>
            </a:r>
          </a:p>
          <a:p>
            <a:pPr lvl="1"/>
            <a:r>
              <a:rPr lang="en-US" sz="1200" kern="1200" dirty="0" smtClean="0">
                <a:solidFill>
                  <a:schemeClr val="tx1"/>
                </a:solidFill>
                <a:effectLst/>
                <a:latin typeface="+mn-lt"/>
                <a:ea typeface="+mn-ea"/>
                <a:cs typeface="+mn-cs"/>
              </a:rPr>
              <a:t>-Knowledge of the program’s expectations, requirements, and evaluation procedures for students.</a:t>
            </a:r>
            <a:endParaRPr lang="en-US" dirty="0"/>
          </a:p>
        </p:txBody>
      </p:sp>
      <p:sp>
        <p:nvSpPr>
          <p:cNvPr id="4" name="Slide Number Placeholder 3"/>
          <p:cNvSpPr>
            <a:spLocks noGrp="1"/>
          </p:cNvSpPr>
          <p:nvPr>
            <p:ph type="sldNum" sz="quarter" idx="10"/>
          </p:nvPr>
        </p:nvSpPr>
        <p:spPr/>
        <p:txBody>
          <a:bodyPr/>
          <a:lstStyle/>
          <a:p>
            <a:fld id="{D9EE6D0D-BA95-4441-BED7-F0544146982D}" type="slidenum">
              <a:rPr lang="en-US" smtClean="0"/>
              <a:t>10</a:t>
            </a:fld>
            <a:endParaRPr lang="en-US" dirty="0"/>
          </a:p>
        </p:txBody>
      </p:sp>
    </p:spTree>
    <p:extLst>
      <p:ext uri="{BB962C8B-B14F-4D97-AF65-F5344CB8AC3E}">
        <p14:creationId xmlns:p14="http://schemas.microsoft.com/office/powerpoint/2010/main" val="3785291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2806D1-1F84-46B6-AD03-D7E4C4F0A418}" type="datetime1">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EF8D20-3252-4AB4-8F65-8B394DEB2748}"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D2BAD-CB58-4665-BCB6-6FDBCDE0BF2E}" type="datetime1">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EF8D20-3252-4AB4-8F65-8B394DEB274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AF423C-E5C4-44C5-B122-A1B030D177F7}" type="datetime1">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EF8D20-3252-4AB4-8F65-8B394DEB274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B9FF76-20D0-4C9A-982C-54D8BDB1E75C}" type="datetime1">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EF8D20-3252-4AB4-8F65-8B394DEB274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4BA72C-A87F-4712-AB5C-A3969DFD67E7}" type="datetime1">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0EF8D20-3252-4AB4-8F65-8B394DEB2748}"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CDD6D3-E129-42F8-AEDC-CFDC90C6C974}" type="datetime1">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EF8D20-3252-4AB4-8F65-8B394DEB2748}"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0457A9-2C0F-41F0-9A34-E6E941479884}" type="datetime1">
              <a:rPr lang="en-US" smtClean="0"/>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0EF8D20-3252-4AB4-8F65-8B394DEB274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B27EEF-6DB7-4A8C-B32C-87CC1B0DDD7B}" type="datetime1">
              <a:rPr lang="en-US" smtClean="0"/>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0EF8D20-3252-4AB4-8F65-8B394DEB274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0187A4-4B50-46CA-808D-D9BE657D45EB}" type="datetime1">
              <a:rPr lang="en-US" smtClean="0"/>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0EF8D20-3252-4AB4-8F65-8B394DEB274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1B4D54-D427-4608-9C0A-332E5478BF99}" type="datetime1">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EF8D20-3252-4AB4-8F65-8B394DEB274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CD214B-3543-4CF1-8F8A-0707A7CCA1A4}" type="datetime1">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0EF8D20-3252-4AB4-8F65-8B394DEB2748}"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D0B09F-6CD4-4168-8502-C7D699606A9E}" type="datetime1">
              <a:rPr lang="en-US" smtClean="0"/>
              <a:t>5/9/2019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EF8D20-3252-4AB4-8F65-8B394DEB2748}"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9.xml"/><Relationship Id="rId4" Type="http://schemas.openxmlformats.org/officeDocument/2006/relationships/image" Target="../media/image11.w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counseling.org/resources/library/ERIC%20Digests/94-08.pdf"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 Id="rId5" Type="http://schemas.openxmlformats.org/officeDocument/2006/relationships/hyperlink" Target="https://www.txca.org/images/tca/TheoriesofSupervision/TheoriesofSupervision9.html" TargetMode="External"/><Relationship Id="rId4" Type="http://schemas.openxmlformats.org/officeDocument/2006/relationships/hyperlink" Target="http://www.marquette.edu/education/grad/documents/Brief-Summary-of-Supervision-Models.pdf" TargetMode="Externa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hyperlink" Target="mailto:BilzingDJ@lakeland.edu"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1066800"/>
            <a:ext cx="8458200" cy="5334000"/>
          </a:xfrm>
        </p:spPr>
        <p:txBody>
          <a:bodyPr>
            <a:normAutofit/>
          </a:bodyPr>
          <a:lstStyle/>
          <a:p>
            <a:r>
              <a:rPr lang="en-US" b="1" dirty="0">
                <a:latin typeface="Arial Black" pitchFamily="34" charset="0"/>
              </a:rPr>
              <a:t>The Basics of </a:t>
            </a:r>
            <a:r>
              <a:rPr lang="en-US" b="1" dirty="0" smtClean="0">
                <a:latin typeface="Arial Black" pitchFamily="34" charset="0"/>
              </a:rPr>
              <a:t>Supervision: A PowerPoint Presentation  For </a:t>
            </a:r>
            <a:r>
              <a:rPr lang="en-US" b="1" dirty="0" smtClean="0">
                <a:latin typeface="Arial Black" pitchFamily="34" charset="0"/>
              </a:rPr>
              <a:t>Practicum and Internship </a:t>
            </a:r>
            <a:r>
              <a:rPr lang="en-US" b="1" dirty="0" smtClean="0">
                <a:latin typeface="Arial Black" pitchFamily="34" charset="0"/>
              </a:rPr>
              <a:t>Supervisors</a:t>
            </a:r>
            <a:br>
              <a:rPr lang="en-US" b="1" dirty="0" smtClean="0">
                <a:latin typeface="Arial Black" pitchFamily="34" charset="0"/>
              </a:rPr>
            </a:br>
            <a:r>
              <a:rPr lang="en-US" b="1" dirty="0" smtClean="0">
                <a:latin typeface="Arial Black" pitchFamily="34" charset="0"/>
              </a:rPr>
              <a:t> </a:t>
            </a:r>
            <a:r>
              <a:rPr lang="en-US" sz="3600" b="1" dirty="0" smtClean="0"/>
              <a:t>Master of Arts in Counseling</a:t>
            </a:r>
            <a:br>
              <a:rPr lang="en-US" sz="3600" b="1" dirty="0" smtClean="0"/>
            </a:br>
            <a:r>
              <a:rPr lang="en-US" sz="3600" b="1" dirty="0" smtClean="0"/>
              <a:t>Lakeland University</a:t>
            </a:r>
            <a:br>
              <a:rPr lang="en-US" sz="3600" b="1" dirty="0" smtClean="0"/>
            </a:br>
            <a:r>
              <a:rPr lang="en-US" sz="2200" b="1" dirty="0" smtClean="0"/>
              <a:t>Dr. Deborah Bilzing</a:t>
            </a:r>
            <a:r>
              <a:rPr lang="en-US" b="1" dirty="0" smtClean="0"/>
              <a:t/>
            </a:r>
            <a:br>
              <a:rPr lang="en-US" b="1" dirty="0" smtClean="0"/>
            </a:br>
            <a:r>
              <a:rPr lang="en-US" sz="2000" b="1" dirty="0" smtClean="0"/>
              <a:t>Director of the Master of Arts in Counseling Program</a:t>
            </a:r>
            <a:r>
              <a:rPr lang="en-US" b="1" dirty="0">
                <a:latin typeface="Arial Black" pitchFamily="34" charset="0"/>
              </a:rPr>
              <a:t/>
            </a:r>
            <a:br>
              <a:rPr lang="en-US" b="1" dirty="0">
                <a:latin typeface="Arial Black" pitchFamily="34" charset="0"/>
              </a:rPr>
            </a:br>
            <a:endParaRPr lang="en-US" sz="1800" b="1" dirty="0">
              <a:latin typeface="Arial Black" pitchFamily="34" charset="0"/>
            </a:endParaRPr>
          </a:p>
        </p:txBody>
      </p:sp>
      <p:sp>
        <p:nvSpPr>
          <p:cNvPr id="3" name="Slide Number Placeholder 2"/>
          <p:cNvSpPr>
            <a:spLocks noGrp="1"/>
          </p:cNvSpPr>
          <p:nvPr>
            <p:ph type="sldNum" sz="quarter" idx="12"/>
          </p:nvPr>
        </p:nvSpPr>
        <p:spPr>
          <a:xfrm>
            <a:off x="6553200" y="6356350"/>
            <a:ext cx="2133600" cy="365125"/>
          </a:xfrm>
        </p:spPr>
        <p:txBody>
          <a:bodyPr/>
          <a:lstStyle/>
          <a:p>
            <a:fld id="{10EF8D20-3252-4AB4-8F65-8B394DEB2748}" type="slidenum">
              <a:rPr lang="en-US" smtClean="0"/>
              <a:t>1</a:t>
            </a:fld>
            <a:endParaRPr lang="en-US" dirty="0"/>
          </a:p>
        </p:txBody>
      </p:sp>
    </p:spTree>
    <p:extLst>
      <p:ext uri="{BB962C8B-B14F-4D97-AF65-F5344CB8AC3E}">
        <p14:creationId xmlns:p14="http://schemas.microsoft.com/office/powerpoint/2010/main" val="2159695088"/>
      </p:ext>
    </p:extLst>
  </p:cSld>
  <p:clrMapOvr>
    <a:masterClrMapping/>
  </p:clrMapOvr>
  <mc:AlternateContent xmlns:mc="http://schemas.openxmlformats.org/markup-compatibility/2006" xmlns:p14="http://schemas.microsoft.com/office/powerpoint/2010/main">
    <mc:Choice Requires="p14">
      <p:transition spd="slow" p14:dur="2000" advTm="46383"/>
    </mc:Choice>
    <mc:Fallback xmlns="">
      <p:transition spd="slow" advTm="46383"/>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b="1" dirty="0" smtClean="0"/>
              <a:t>Requirements for On-site </a:t>
            </a:r>
            <a:r>
              <a:rPr lang="en-US" b="1" dirty="0" smtClean="0"/>
              <a:t>Supervisors</a:t>
            </a:r>
            <a:endParaRPr lang="en-US" b="1" dirty="0"/>
          </a:p>
        </p:txBody>
      </p:sp>
      <p:sp>
        <p:nvSpPr>
          <p:cNvPr id="3" name="Content Placeholder 2"/>
          <p:cNvSpPr>
            <a:spLocks noGrp="1"/>
          </p:cNvSpPr>
          <p:nvPr>
            <p:ph idx="1"/>
          </p:nvPr>
        </p:nvSpPr>
        <p:spPr>
          <a:xfrm>
            <a:off x="457200" y="1905000"/>
            <a:ext cx="8229600" cy="4525963"/>
          </a:xfrm>
        </p:spPr>
        <p:txBody>
          <a:bodyPr>
            <a:normAutofit fontScale="77500" lnSpcReduction="20000"/>
          </a:bodyPr>
          <a:lstStyle/>
          <a:p>
            <a:pPr marL="0" indent="0">
              <a:buNone/>
            </a:pPr>
            <a:r>
              <a:rPr lang="en-US" sz="3100" dirty="0" smtClean="0"/>
              <a:t>Most </a:t>
            </a:r>
            <a:r>
              <a:rPr lang="en-US" sz="3100" dirty="0"/>
              <a:t>On-Site Supervisors must have</a:t>
            </a:r>
          </a:p>
          <a:p>
            <a:pPr marL="514350" lvl="0" indent="-514350">
              <a:buFont typeface="+mj-lt"/>
              <a:buAutoNum type="arabicPeriod"/>
            </a:pPr>
            <a:r>
              <a:rPr lang="en-US" sz="3100" dirty="0"/>
              <a:t>A minimum of a master’s degree in counseling or a related profession with equivalent qualifications, including appropriate certifications and/or licenses;</a:t>
            </a:r>
          </a:p>
          <a:p>
            <a:pPr marL="514350" lvl="0" indent="-514350">
              <a:buFont typeface="+mj-lt"/>
              <a:buAutoNum type="arabicPeriod"/>
            </a:pPr>
            <a:r>
              <a:rPr lang="en-US" sz="3100" dirty="0"/>
              <a:t>A minimum of three years of pertinent professional experience in the program area in which the student is completing clinical instruction with at least one year of experience in the organization or agency of current employment; </a:t>
            </a:r>
          </a:p>
          <a:p>
            <a:pPr marL="514350" lvl="0" indent="-514350">
              <a:buFont typeface="+mj-lt"/>
              <a:buAutoNum type="arabicPeriod"/>
            </a:pPr>
            <a:r>
              <a:rPr lang="en-US" sz="3100" dirty="0"/>
              <a:t>Knowledge of the program’s expectations, requirements, and evaluation procedures for students; and</a:t>
            </a:r>
          </a:p>
          <a:p>
            <a:pPr marL="514350" lvl="0" indent="-514350">
              <a:buFont typeface="+mj-lt"/>
              <a:buAutoNum type="arabicPeriod"/>
            </a:pPr>
            <a:r>
              <a:rPr lang="en-US" sz="3100" dirty="0"/>
              <a:t>Completed a review of the PowerPoint slide presentation on the supervision of graduate students. </a:t>
            </a:r>
          </a:p>
          <a:p>
            <a:endParaRPr lang="en-US" dirty="0"/>
          </a:p>
        </p:txBody>
      </p:sp>
      <p:sp>
        <p:nvSpPr>
          <p:cNvPr id="5" name="Slide Number Placeholder 4"/>
          <p:cNvSpPr>
            <a:spLocks noGrp="1"/>
          </p:cNvSpPr>
          <p:nvPr>
            <p:ph type="sldNum" sz="quarter" idx="12"/>
          </p:nvPr>
        </p:nvSpPr>
        <p:spPr/>
        <p:txBody>
          <a:bodyPr/>
          <a:lstStyle/>
          <a:p>
            <a:fld id="{10EF8D20-3252-4AB4-8F65-8B394DEB2748}" type="slidenum">
              <a:rPr lang="en-US" smtClean="0"/>
              <a:t>10</a:t>
            </a:fld>
            <a:endParaRPr lang="en-US" dirty="0"/>
          </a:p>
        </p:txBody>
      </p:sp>
    </p:spTree>
    <p:custDataLst>
      <p:tags r:id="rId1"/>
    </p:custDataLst>
    <p:extLst>
      <p:ext uri="{BB962C8B-B14F-4D97-AF65-F5344CB8AC3E}">
        <p14:creationId xmlns:p14="http://schemas.microsoft.com/office/powerpoint/2010/main" val="3356880155"/>
      </p:ext>
    </p:extLst>
  </p:cSld>
  <p:clrMapOvr>
    <a:masterClrMapping/>
  </p:clrMapOvr>
  <mc:AlternateContent xmlns:mc="http://schemas.openxmlformats.org/markup-compatibility/2006" xmlns:p14="http://schemas.microsoft.com/office/powerpoint/2010/main">
    <mc:Choice Requires="p14">
      <p:transition spd="slow" p14:dur="2000" advTm="29551"/>
    </mc:Choice>
    <mc:Fallback xmlns="">
      <p:transition spd="slow" advTm="2955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003" y="304800"/>
            <a:ext cx="8229600" cy="1143000"/>
          </a:xfrm>
        </p:spPr>
        <p:txBody>
          <a:bodyPr>
            <a:normAutofit/>
          </a:bodyPr>
          <a:lstStyle/>
          <a:p>
            <a:r>
              <a:rPr lang="en-US" sz="4000" b="1" dirty="0" smtClean="0"/>
              <a:t>Guidelines for On-site Supervisor</a:t>
            </a:r>
            <a:endParaRPr lang="en-US" sz="4000" b="1" dirty="0"/>
          </a:p>
        </p:txBody>
      </p:sp>
      <p:sp>
        <p:nvSpPr>
          <p:cNvPr id="3" name="Content Placeholder 2"/>
          <p:cNvSpPr>
            <a:spLocks noGrp="1"/>
          </p:cNvSpPr>
          <p:nvPr>
            <p:ph idx="1"/>
          </p:nvPr>
        </p:nvSpPr>
        <p:spPr>
          <a:xfrm>
            <a:off x="457200" y="1371600"/>
            <a:ext cx="8229600" cy="5105400"/>
          </a:xfrm>
        </p:spPr>
        <p:txBody>
          <a:bodyPr>
            <a:normAutofit/>
          </a:bodyPr>
          <a:lstStyle/>
          <a:p>
            <a:pPr marL="0" indent="0">
              <a:buNone/>
            </a:pPr>
            <a:r>
              <a:rPr lang="en-US" sz="2400" dirty="0"/>
              <a:t>The </a:t>
            </a:r>
            <a:r>
              <a:rPr lang="en-US" sz="2400" dirty="0" smtClean="0"/>
              <a:t>On-Site </a:t>
            </a:r>
            <a:r>
              <a:rPr lang="en-US" sz="2400" dirty="0"/>
              <a:t>supervisor is asked to perform the following tasks:</a:t>
            </a:r>
          </a:p>
          <a:p>
            <a:pPr lvl="0"/>
            <a:r>
              <a:rPr lang="en-US" sz="2400" dirty="0"/>
              <a:t>Orient </a:t>
            </a:r>
            <a:r>
              <a:rPr lang="en-US" sz="2400" dirty="0" smtClean="0"/>
              <a:t>your graduate student to </a:t>
            </a:r>
            <a:r>
              <a:rPr lang="en-US" sz="2400" dirty="0"/>
              <a:t>the mission, goals and objectives of </a:t>
            </a:r>
            <a:r>
              <a:rPr lang="en-US" sz="2400" dirty="0" smtClean="0"/>
              <a:t>your </a:t>
            </a:r>
            <a:r>
              <a:rPr lang="en-US" sz="2400" dirty="0"/>
              <a:t>agency or </a:t>
            </a:r>
            <a:r>
              <a:rPr lang="en-US" sz="2400" dirty="0" smtClean="0"/>
              <a:t>institution </a:t>
            </a:r>
            <a:r>
              <a:rPr lang="en-US" sz="2400" dirty="0"/>
              <a:t>as well as to the </a:t>
            </a:r>
            <a:r>
              <a:rPr lang="en-US" sz="2400" dirty="0" smtClean="0"/>
              <a:t>internal </a:t>
            </a:r>
            <a:r>
              <a:rPr lang="en-US" sz="2400" dirty="0"/>
              <a:t>operating procedures;</a:t>
            </a:r>
          </a:p>
          <a:p>
            <a:pPr lvl="0"/>
            <a:r>
              <a:rPr lang="en-US" sz="2400" dirty="0"/>
              <a:t>To familiarize </a:t>
            </a:r>
            <a:r>
              <a:rPr lang="en-US" sz="2400" dirty="0" smtClean="0"/>
              <a:t>the </a:t>
            </a:r>
            <a:r>
              <a:rPr lang="en-US" sz="2400" dirty="0" smtClean="0"/>
              <a:t>student </a:t>
            </a:r>
            <a:r>
              <a:rPr lang="en-US" sz="2400" dirty="0"/>
              <a:t>with the </a:t>
            </a:r>
            <a:r>
              <a:rPr lang="en-US" sz="2400" dirty="0" smtClean="0"/>
              <a:t>placement’s counseling </a:t>
            </a:r>
            <a:r>
              <a:rPr lang="en-US" sz="2400" dirty="0"/>
              <a:t>program’s expectations and requirements;</a:t>
            </a:r>
          </a:p>
          <a:p>
            <a:pPr lvl="0"/>
            <a:r>
              <a:rPr lang="en-US" sz="2400" dirty="0"/>
              <a:t>To organize the </a:t>
            </a:r>
            <a:r>
              <a:rPr lang="en-US" sz="2400" dirty="0" smtClean="0"/>
              <a:t>student’s experience </a:t>
            </a:r>
            <a:r>
              <a:rPr lang="en-US" sz="2400" dirty="0" smtClean="0"/>
              <a:t>and ensure the student </a:t>
            </a:r>
            <a:r>
              <a:rPr lang="en-US" sz="2400" dirty="0" smtClean="0"/>
              <a:t>will </a:t>
            </a:r>
            <a:r>
              <a:rPr lang="en-US" sz="2400" dirty="0"/>
              <a:t>have an opportunity to work with a variety of </a:t>
            </a:r>
            <a:r>
              <a:rPr lang="en-US" sz="2400" dirty="0" smtClean="0"/>
              <a:t>clients, students, staff, families, </a:t>
            </a:r>
            <a:r>
              <a:rPr lang="en-US" sz="2400" dirty="0"/>
              <a:t>and </a:t>
            </a:r>
            <a:r>
              <a:rPr lang="en-US" sz="2400" dirty="0" smtClean="0"/>
              <a:t>or community </a:t>
            </a:r>
            <a:r>
              <a:rPr lang="en-US" sz="2400" dirty="0"/>
              <a:t>members;</a:t>
            </a:r>
          </a:p>
          <a:p>
            <a:endParaRPr lang="en-US" sz="2400" dirty="0"/>
          </a:p>
        </p:txBody>
      </p:sp>
      <p:sp>
        <p:nvSpPr>
          <p:cNvPr id="5" name="Slide Number Placeholder 4"/>
          <p:cNvSpPr>
            <a:spLocks noGrp="1"/>
          </p:cNvSpPr>
          <p:nvPr>
            <p:ph type="sldNum" sz="quarter" idx="12"/>
          </p:nvPr>
        </p:nvSpPr>
        <p:spPr/>
        <p:txBody>
          <a:bodyPr/>
          <a:lstStyle/>
          <a:p>
            <a:fld id="{10EF8D20-3252-4AB4-8F65-8B394DEB2748}" type="slidenum">
              <a:rPr lang="en-US" smtClean="0"/>
              <a:t>11</a:t>
            </a:fld>
            <a:endParaRPr lang="en-US" dirty="0"/>
          </a:p>
        </p:txBody>
      </p:sp>
    </p:spTree>
    <p:custDataLst>
      <p:tags r:id="rId1"/>
    </p:custDataLst>
    <p:extLst>
      <p:ext uri="{BB962C8B-B14F-4D97-AF65-F5344CB8AC3E}">
        <p14:creationId xmlns:p14="http://schemas.microsoft.com/office/powerpoint/2010/main" val="2608049569"/>
      </p:ext>
    </p:extLst>
  </p:cSld>
  <p:clrMapOvr>
    <a:masterClrMapping/>
  </p:clrMapOvr>
  <mc:AlternateContent xmlns:mc="http://schemas.openxmlformats.org/markup-compatibility/2006" xmlns:p14="http://schemas.microsoft.com/office/powerpoint/2010/main">
    <mc:Choice Requires="p14">
      <p:transition spd="slow" p14:dur="2000" advTm="22441"/>
    </mc:Choice>
    <mc:Fallback xmlns="">
      <p:transition spd="slow" advTm="2244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dirty="0" smtClean="0"/>
              <a:t>In addition:</a:t>
            </a:r>
            <a:endParaRPr lang="en-US" sz="4000" dirty="0"/>
          </a:p>
        </p:txBody>
      </p:sp>
      <p:sp>
        <p:nvSpPr>
          <p:cNvPr id="3" name="Content Placeholder 2"/>
          <p:cNvSpPr>
            <a:spLocks noGrp="1"/>
          </p:cNvSpPr>
          <p:nvPr>
            <p:ph idx="1"/>
          </p:nvPr>
        </p:nvSpPr>
        <p:spPr>
          <a:xfrm>
            <a:off x="381000" y="1219200"/>
            <a:ext cx="8229600" cy="4876800"/>
          </a:xfrm>
        </p:spPr>
        <p:txBody>
          <a:bodyPr>
            <a:noAutofit/>
          </a:bodyPr>
          <a:lstStyle/>
          <a:p>
            <a:pPr lvl="0"/>
            <a:r>
              <a:rPr lang="en-US" sz="2400" dirty="0"/>
              <a:t>Provide the opportunity for the </a:t>
            </a:r>
            <a:r>
              <a:rPr lang="en-US" sz="2400" dirty="0" smtClean="0"/>
              <a:t>student </a:t>
            </a:r>
            <a:r>
              <a:rPr lang="en-US" sz="2400" dirty="0"/>
              <a:t>to gain supervised experience in the use of a variety of professional resources such as assessment instruments, computers, print and non-print media and professional literature and research;  </a:t>
            </a:r>
          </a:p>
          <a:p>
            <a:pPr lvl="0"/>
            <a:r>
              <a:rPr lang="en-US" sz="2400" dirty="0"/>
              <a:t>Meet with the </a:t>
            </a:r>
            <a:r>
              <a:rPr lang="en-US" sz="2400" dirty="0" smtClean="0"/>
              <a:t>student </a:t>
            </a:r>
            <a:r>
              <a:rPr lang="en-US" sz="2400" b="1" dirty="0"/>
              <a:t>regularly, (</a:t>
            </a:r>
            <a:r>
              <a:rPr lang="en-US" sz="2400" dirty="0"/>
              <a:t>at least once a week)</a:t>
            </a:r>
            <a:r>
              <a:rPr lang="en-US" sz="2400" b="1" dirty="0"/>
              <a:t> </a:t>
            </a:r>
            <a:r>
              <a:rPr lang="en-US" sz="2400" dirty="0"/>
              <a:t>to discuss progress, plan future </a:t>
            </a:r>
            <a:r>
              <a:rPr lang="en-US" sz="2400" dirty="0" smtClean="0"/>
              <a:t>experiences, </a:t>
            </a:r>
            <a:r>
              <a:rPr lang="en-US" sz="2400" dirty="0"/>
              <a:t>and evaluate tapes when </a:t>
            </a:r>
            <a:r>
              <a:rPr lang="en-US" sz="2400" dirty="0" smtClean="0"/>
              <a:t>available (complete required supervision notes);</a:t>
            </a:r>
            <a:endParaRPr lang="en-US" sz="2400" dirty="0"/>
          </a:p>
          <a:p>
            <a:pPr lvl="0"/>
            <a:r>
              <a:rPr lang="en-US" sz="2400" dirty="0"/>
              <a:t>Verify </a:t>
            </a:r>
            <a:r>
              <a:rPr lang="en-US" sz="2400" dirty="0" smtClean="0"/>
              <a:t>student’s </a:t>
            </a:r>
            <a:r>
              <a:rPr lang="en-US" sz="2400" dirty="0"/>
              <a:t>log of hours completed; and</a:t>
            </a:r>
          </a:p>
          <a:p>
            <a:pPr lvl="0"/>
            <a:r>
              <a:rPr lang="en-US" sz="2400" dirty="0"/>
              <a:t>Participate in final evaluation of the </a:t>
            </a:r>
            <a:r>
              <a:rPr lang="en-US" sz="2400" dirty="0" smtClean="0"/>
              <a:t>graduate student </a:t>
            </a:r>
            <a:r>
              <a:rPr lang="en-US" sz="2400" dirty="0"/>
              <a:t>by </a:t>
            </a:r>
            <a:r>
              <a:rPr lang="en-US" sz="2400" dirty="0" smtClean="0"/>
              <a:t>completing a mid-term and final written </a:t>
            </a:r>
            <a:r>
              <a:rPr lang="en-US" sz="2400" dirty="0"/>
              <a:t>evaluation form and providing feedback to the Internship course adjunct faculty supervisor.</a:t>
            </a:r>
          </a:p>
          <a:p>
            <a:endParaRPr lang="en-US" sz="2600" dirty="0"/>
          </a:p>
        </p:txBody>
      </p:sp>
      <p:sp>
        <p:nvSpPr>
          <p:cNvPr id="4" name="Slide Number Placeholder 3"/>
          <p:cNvSpPr>
            <a:spLocks noGrp="1"/>
          </p:cNvSpPr>
          <p:nvPr>
            <p:ph type="sldNum" sz="quarter" idx="12"/>
          </p:nvPr>
        </p:nvSpPr>
        <p:spPr/>
        <p:txBody>
          <a:bodyPr/>
          <a:lstStyle/>
          <a:p>
            <a:fld id="{10EF8D20-3252-4AB4-8F65-8B394DEB2748}" type="slidenum">
              <a:rPr lang="en-US" smtClean="0"/>
              <a:t>12</a:t>
            </a:fld>
            <a:endParaRPr lang="en-US" dirty="0"/>
          </a:p>
        </p:txBody>
      </p:sp>
    </p:spTree>
    <p:custDataLst>
      <p:tags r:id="rId1"/>
    </p:custDataLst>
    <p:extLst>
      <p:ext uri="{BB962C8B-B14F-4D97-AF65-F5344CB8AC3E}">
        <p14:creationId xmlns:p14="http://schemas.microsoft.com/office/powerpoint/2010/main" val="2007208694"/>
      </p:ext>
    </p:extLst>
  </p:cSld>
  <p:clrMapOvr>
    <a:masterClrMapping/>
  </p:clrMapOvr>
  <mc:AlternateContent xmlns:mc="http://schemas.openxmlformats.org/markup-compatibility/2006" xmlns:p14="http://schemas.microsoft.com/office/powerpoint/2010/main">
    <mc:Choice Requires="p14">
      <p:transition spd="slow" p14:dur="2000" advTm="31939"/>
    </mc:Choice>
    <mc:Fallback xmlns="">
      <p:transition spd="slow" advTm="3193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066800"/>
            <a:ext cx="8610600" cy="1470025"/>
          </a:xfrm>
        </p:spPr>
        <p:txBody>
          <a:bodyPr>
            <a:normAutofit fontScale="90000"/>
          </a:bodyPr>
          <a:lstStyle/>
          <a:p>
            <a:r>
              <a:rPr lang="en-US" b="1" dirty="0" smtClean="0"/>
              <a:t> Successful </a:t>
            </a:r>
            <a:r>
              <a:rPr lang="en-US" b="1" dirty="0" smtClean="0"/>
              <a:t>On-Site </a:t>
            </a:r>
            <a:r>
              <a:rPr lang="en-US" b="1" dirty="0" smtClean="0"/>
              <a:t>Supervisors are Proactive</a:t>
            </a:r>
            <a:br>
              <a:rPr lang="en-US" b="1" dirty="0" smtClean="0"/>
            </a:br>
            <a:r>
              <a:rPr lang="en-US" b="1" dirty="0" smtClean="0"/>
              <a:t/>
            </a:r>
            <a:br>
              <a:rPr lang="en-US" b="1" dirty="0" smtClean="0"/>
            </a:br>
            <a:endParaRPr lang="en-US" b="1" dirty="0"/>
          </a:p>
        </p:txBody>
      </p:sp>
      <p:sp>
        <p:nvSpPr>
          <p:cNvPr id="3" name="Subtitle 2"/>
          <p:cNvSpPr>
            <a:spLocks noGrp="1"/>
          </p:cNvSpPr>
          <p:nvPr>
            <p:ph type="subTitle" idx="1"/>
          </p:nvPr>
        </p:nvSpPr>
        <p:spPr>
          <a:xfrm>
            <a:off x="1295400" y="2057400"/>
            <a:ext cx="6400800" cy="3124200"/>
          </a:xfrm>
        </p:spPr>
        <p:txBody>
          <a:bodyPr>
            <a:normAutofit/>
          </a:bodyPr>
          <a:lstStyle/>
          <a:p>
            <a:pPr algn="l"/>
            <a:r>
              <a:rPr lang="en-US" sz="2400" dirty="0" smtClean="0">
                <a:solidFill>
                  <a:schemeClr val="tx1"/>
                </a:solidFill>
              </a:rPr>
              <a:t>Supervisors who use a proactive strategy seek </a:t>
            </a:r>
            <a:r>
              <a:rPr lang="en-US" sz="2400" dirty="0">
                <a:solidFill>
                  <a:schemeClr val="tx1"/>
                </a:solidFill>
              </a:rPr>
              <a:t>to avoid </a:t>
            </a:r>
            <a:r>
              <a:rPr lang="en-US" sz="2400" dirty="0" smtClean="0">
                <a:solidFill>
                  <a:schemeClr val="tx1"/>
                </a:solidFill>
              </a:rPr>
              <a:t>major supervisory </a:t>
            </a:r>
            <a:r>
              <a:rPr lang="en-US" sz="2400" dirty="0">
                <a:solidFill>
                  <a:schemeClr val="tx1"/>
                </a:solidFill>
              </a:rPr>
              <a:t>challenges through</a:t>
            </a:r>
            <a:r>
              <a:rPr lang="en-US" sz="2400" dirty="0" smtClean="0">
                <a:solidFill>
                  <a:schemeClr val="tx1"/>
                </a:solidFill>
              </a:rPr>
              <a:t>:</a:t>
            </a:r>
            <a:r>
              <a:rPr lang="en-US" sz="2400" dirty="0">
                <a:solidFill>
                  <a:schemeClr val="tx1"/>
                </a:solidFill>
              </a:rPr>
              <a:t/>
            </a:r>
            <a:br>
              <a:rPr lang="en-US" sz="2400" dirty="0">
                <a:solidFill>
                  <a:schemeClr val="tx1"/>
                </a:solidFill>
              </a:rPr>
            </a:br>
            <a:endParaRPr lang="en-US" sz="2400" dirty="0" smtClean="0">
              <a:solidFill>
                <a:schemeClr val="tx1"/>
              </a:solidFill>
            </a:endParaRPr>
          </a:p>
          <a:p>
            <a:pPr marL="1428750" lvl="2" indent="-514350" algn="l">
              <a:buFont typeface="+mj-lt"/>
              <a:buAutoNum type="arabicPeriod"/>
            </a:pPr>
            <a:r>
              <a:rPr lang="en-US" dirty="0" smtClean="0">
                <a:solidFill>
                  <a:schemeClr val="tx1"/>
                </a:solidFill>
              </a:rPr>
              <a:t>Planning</a:t>
            </a:r>
            <a:endParaRPr lang="en-US" dirty="0">
              <a:solidFill>
                <a:schemeClr val="tx1"/>
              </a:solidFill>
            </a:endParaRPr>
          </a:p>
          <a:p>
            <a:pPr marL="1428750" lvl="2" indent="-514350" algn="l">
              <a:buFont typeface="+mj-lt"/>
              <a:buAutoNum type="arabicPeriod"/>
            </a:pPr>
            <a:r>
              <a:rPr lang="en-US" dirty="0" smtClean="0">
                <a:solidFill>
                  <a:schemeClr val="tx1"/>
                </a:solidFill>
              </a:rPr>
              <a:t>Communicating</a:t>
            </a:r>
            <a:endParaRPr lang="en-US" dirty="0">
              <a:solidFill>
                <a:schemeClr val="tx1"/>
              </a:solidFill>
            </a:endParaRPr>
          </a:p>
          <a:p>
            <a:pPr marL="1428750" lvl="2" indent="-514350" algn="l">
              <a:buFont typeface="+mj-lt"/>
              <a:buAutoNum type="arabicPeriod"/>
            </a:pPr>
            <a:r>
              <a:rPr lang="en-US" dirty="0" smtClean="0">
                <a:solidFill>
                  <a:schemeClr val="tx1"/>
                </a:solidFill>
              </a:rPr>
              <a:t>Being involved</a:t>
            </a:r>
          </a:p>
          <a:p>
            <a:pPr marL="1428750" lvl="2" indent="-514350" algn="l">
              <a:buFont typeface="+mj-lt"/>
              <a:buAutoNum type="arabicPeriod"/>
            </a:pPr>
            <a:r>
              <a:rPr lang="en-US" dirty="0" smtClean="0">
                <a:solidFill>
                  <a:schemeClr val="tx1"/>
                </a:solidFill>
              </a:rPr>
              <a:t>Being open and honest</a:t>
            </a:r>
            <a:endParaRPr lang="en-US" dirty="0">
              <a:solidFill>
                <a:schemeClr val="tx1"/>
              </a:solidFill>
            </a:endParaRPr>
          </a:p>
        </p:txBody>
      </p:sp>
      <p:sp>
        <p:nvSpPr>
          <p:cNvPr id="5" name="Slide Number Placeholder 4"/>
          <p:cNvSpPr>
            <a:spLocks noGrp="1"/>
          </p:cNvSpPr>
          <p:nvPr>
            <p:ph type="sldNum" sz="quarter" idx="12"/>
          </p:nvPr>
        </p:nvSpPr>
        <p:spPr/>
        <p:txBody>
          <a:bodyPr/>
          <a:lstStyle/>
          <a:p>
            <a:fld id="{10EF8D20-3252-4AB4-8F65-8B394DEB2748}" type="slidenum">
              <a:rPr lang="en-US" smtClean="0"/>
              <a:t>13</a:t>
            </a:fld>
            <a:endParaRPr lang="en-US" dirty="0"/>
          </a:p>
        </p:txBody>
      </p:sp>
    </p:spTree>
    <p:extLst>
      <p:ext uri="{BB962C8B-B14F-4D97-AF65-F5344CB8AC3E}">
        <p14:creationId xmlns:p14="http://schemas.microsoft.com/office/powerpoint/2010/main" val="2139480392"/>
      </p:ext>
    </p:extLst>
  </p:cSld>
  <p:clrMapOvr>
    <a:masterClrMapping/>
  </p:clrMapOvr>
  <mc:AlternateContent xmlns:mc="http://schemas.openxmlformats.org/markup-compatibility/2006" xmlns:p14="http://schemas.microsoft.com/office/powerpoint/2010/main">
    <mc:Choice Requires="p14">
      <p:transition spd="slow" p14:dur="2000" advTm="30687"/>
    </mc:Choice>
    <mc:Fallback xmlns="">
      <p:transition spd="slow" advTm="30687"/>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b="1" dirty="0"/>
              <a:t>Approaches to Supervision</a:t>
            </a:r>
            <a:br>
              <a:rPr lang="en-US" b="1" dirty="0"/>
            </a:br>
            <a:endParaRPr lang="en-US" b="1" dirty="0"/>
          </a:p>
        </p:txBody>
      </p:sp>
      <p:sp>
        <p:nvSpPr>
          <p:cNvPr id="3" name="Content Placeholder 2"/>
          <p:cNvSpPr>
            <a:spLocks noGrp="1"/>
          </p:cNvSpPr>
          <p:nvPr>
            <p:ph idx="1"/>
          </p:nvPr>
        </p:nvSpPr>
        <p:spPr>
          <a:xfrm>
            <a:off x="2819400" y="1587097"/>
            <a:ext cx="8229600" cy="4525963"/>
          </a:xfrm>
        </p:spPr>
        <p:txBody>
          <a:bodyPr>
            <a:normAutofit/>
          </a:bodyPr>
          <a:lstStyle/>
          <a:p>
            <a:pPr marL="514350" indent="-514350" algn="just">
              <a:buFont typeface="+mj-lt"/>
              <a:buAutoNum type="arabicPeriod"/>
            </a:pPr>
            <a:r>
              <a:rPr lang="en-US" dirty="0" smtClean="0"/>
              <a:t>Vision</a:t>
            </a:r>
            <a:endParaRPr lang="en-US" dirty="0"/>
          </a:p>
          <a:p>
            <a:pPr marL="514350" indent="-514350" algn="just">
              <a:buFont typeface="+mj-lt"/>
              <a:buAutoNum type="arabicPeriod"/>
            </a:pPr>
            <a:r>
              <a:rPr lang="en-US" dirty="0" smtClean="0"/>
              <a:t>Goals</a:t>
            </a:r>
            <a:endParaRPr lang="en-US" dirty="0"/>
          </a:p>
          <a:p>
            <a:pPr marL="514350" indent="-514350" algn="just">
              <a:buFont typeface="+mj-lt"/>
              <a:buAutoNum type="arabicPeriod"/>
            </a:pPr>
            <a:r>
              <a:rPr lang="en-US" dirty="0" smtClean="0"/>
              <a:t>Coaching</a:t>
            </a:r>
            <a:endParaRPr lang="en-US" dirty="0"/>
          </a:p>
          <a:p>
            <a:pPr marL="514350" indent="-514350" algn="just">
              <a:buFont typeface="+mj-lt"/>
              <a:buAutoNum type="arabicPeriod"/>
            </a:pPr>
            <a:r>
              <a:rPr lang="en-US" dirty="0" smtClean="0"/>
              <a:t>Support</a:t>
            </a:r>
            <a:endParaRPr lang="en-US" dirty="0"/>
          </a:p>
        </p:txBody>
      </p:sp>
      <p:sp>
        <p:nvSpPr>
          <p:cNvPr id="5" name="Slide Number Placeholder 4"/>
          <p:cNvSpPr>
            <a:spLocks noGrp="1"/>
          </p:cNvSpPr>
          <p:nvPr>
            <p:ph type="sldNum" sz="quarter" idx="12"/>
          </p:nvPr>
        </p:nvSpPr>
        <p:spPr/>
        <p:txBody>
          <a:bodyPr/>
          <a:lstStyle/>
          <a:p>
            <a:fld id="{10EF8D20-3252-4AB4-8F65-8B394DEB2748}" type="slidenum">
              <a:rPr lang="en-US" smtClean="0"/>
              <a:t>14</a:t>
            </a:fld>
            <a:endParaRPr lang="en-US" dirty="0"/>
          </a:p>
        </p:txBody>
      </p:sp>
      <p:pic>
        <p:nvPicPr>
          <p:cNvPr id="7" name="Picture 4" descr="C:\Users\BilzingDJ\AppData\Local\Microsoft\Windows\Temporary Internet Files\Content.IE5\LJ07K1EM\MP900385553[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29000" y="4953000"/>
            <a:ext cx="2148840" cy="15348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5341396"/>
      </p:ext>
    </p:extLst>
  </p:cSld>
  <p:clrMapOvr>
    <a:masterClrMapping/>
  </p:clrMapOvr>
  <mc:AlternateContent xmlns:mc="http://schemas.openxmlformats.org/markup-compatibility/2006" xmlns:p14="http://schemas.microsoft.com/office/powerpoint/2010/main">
    <mc:Choice Requires="p14">
      <p:transition spd="slow" p14:dur="2000" advTm="53293"/>
    </mc:Choice>
    <mc:Fallback xmlns="">
      <p:transition spd="slow" advTm="53293"/>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3505200"/>
          </a:xfrm>
        </p:spPr>
        <p:txBody>
          <a:bodyPr>
            <a:noAutofit/>
          </a:bodyPr>
          <a:lstStyle/>
          <a:p>
            <a:pPr algn="l"/>
            <a:r>
              <a:rPr lang="en-US" sz="2400" dirty="0" smtClean="0"/>
              <a:t/>
            </a:r>
            <a:br>
              <a:rPr lang="en-US" sz="2400" dirty="0" smtClean="0"/>
            </a:br>
            <a:r>
              <a:rPr lang="en-US" sz="4000" b="1" dirty="0" smtClean="0"/>
              <a:t>Lakeland’s </a:t>
            </a:r>
            <a:r>
              <a:rPr lang="en-US" sz="4000" b="1" dirty="0"/>
              <a:t>vision of </a:t>
            </a:r>
            <a:r>
              <a:rPr lang="en-US" sz="4000" b="1" dirty="0" smtClean="0"/>
              <a:t>supervision</a:t>
            </a:r>
            <a:r>
              <a:rPr lang="en-US" sz="4000" dirty="0"/>
              <a:t/>
            </a:r>
            <a:br>
              <a:rPr lang="en-US" sz="4000" dirty="0"/>
            </a:br>
            <a:r>
              <a:rPr lang="en-US" sz="4000" dirty="0" smtClean="0"/>
              <a:t/>
            </a:r>
            <a:br>
              <a:rPr lang="en-US" sz="4000" dirty="0" smtClean="0"/>
            </a:br>
            <a:r>
              <a:rPr lang="en-US" sz="2400" dirty="0" smtClean="0"/>
              <a:t>	As </a:t>
            </a:r>
            <a:r>
              <a:rPr lang="en-US" sz="2400" dirty="0" smtClean="0"/>
              <a:t>a Practicum or Internship supervisor </a:t>
            </a:r>
            <a:r>
              <a:rPr lang="en-US" sz="2400" dirty="0"/>
              <a:t>you </a:t>
            </a:r>
            <a:r>
              <a:rPr lang="en-US" sz="2400" dirty="0" smtClean="0"/>
              <a:t>will enhance 	</a:t>
            </a:r>
            <a:r>
              <a:rPr lang="en-US" sz="2400" dirty="0" smtClean="0"/>
              <a:t>our graduate student’s personal </a:t>
            </a:r>
            <a:r>
              <a:rPr lang="en-US" sz="2400" dirty="0"/>
              <a:t>and professional </a:t>
            </a:r>
            <a:r>
              <a:rPr lang="en-US" sz="2400" dirty="0" smtClean="0"/>
              <a:t>	development.</a:t>
            </a:r>
            <a:r>
              <a:rPr lang="en-US" sz="2400" dirty="0"/>
              <a:t> </a:t>
            </a:r>
            <a:r>
              <a:rPr lang="en-US" sz="2400" dirty="0" smtClean="0"/>
              <a:t>On-Site Supervisors will oversee and 	evaluate how well </a:t>
            </a:r>
            <a:r>
              <a:rPr lang="en-US" sz="2400" dirty="0" smtClean="0"/>
              <a:t>students </a:t>
            </a:r>
            <a:r>
              <a:rPr lang="en-US" sz="2400" dirty="0" smtClean="0"/>
              <a:t>integrate </a:t>
            </a:r>
            <a:r>
              <a:rPr lang="en-US" sz="2400" dirty="0"/>
              <a:t>and apply </a:t>
            </a:r>
            <a:r>
              <a:rPr lang="en-US" sz="2400" dirty="0" smtClean="0"/>
              <a:t>the 	knowledge</a:t>
            </a:r>
            <a:r>
              <a:rPr lang="en-US" sz="2400" dirty="0"/>
              <a:t>, skills, and </a:t>
            </a:r>
            <a:r>
              <a:rPr lang="en-US" sz="2400" dirty="0" smtClean="0"/>
              <a:t>dispositions </a:t>
            </a:r>
            <a:r>
              <a:rPr lang="en-US" sz="2400" dirty="0"/>
              <a:t>learned in </a:t>
            </a:r>
            <a:r>
              <a:rPr lang="en-US" sz="2400" dirty="0" smtClean="0"/>
              <a:t>their 	previous </a:t>
            </a:r>
            <a:r>
              <a:rPr lang="en-US" sz="2400" dirty="0"/>
              <a:t>program </a:t>
            </a:r>
            <a:r>
              <a:rPr lang="en-US" sz="2400" dirty="0" smtClean="0"/>
              <a:t>coursework. </a:t>
            </a:r>
            <a:r>
              <a:rPr lang="en-US" sz="2400" dirty="0"/>
              <a:t/>
            </a:r>
            <a:br>
              <a:rPr lang="en-US" sz="2400" dirty="0"/>
            </a:br>
            <a:r>
              <a:rPr lang="en-US" sz="2400" dirty="0"/>
              <a:t/>
            </a:r>
            <a:br>
              <a:rPr lang="en-US" sz="2400" dirty="0"/>
            </a:br>
            <a:endParaRPr lang="en-US" sz="2400" dirty="0"/>
          </a:p>
        </p:txBody>
      </p:sp>
      <p:sp>
        <p:nvSpPr>
          <p:cNvPr id="3" name="Slide Number Placeholder 2"/>
          <p:cNvSpPr>
            <a:spLocks noGrp="1"/>
          </p:cNvSpPr>
          <p:nvPr>
            <p:ph type="sldNum" sz="quarter" idx="12"/>
          </p:nvPr>
        </p:nvSpPr>
        <p:spPr/>
        <p:txBody>
          <a:bodyPr/>
          <a:lstStyle/>
          <a:p>
            <a:fld id="{10EF8D20-3252-4AB4-8F65-8B394DEB2748}" type="slidenum">
              <a:rPr lang="en-US" smtClean="0"/>
              <a:t>15</a:t>
            </a:fld>
            <a:endParaRPr lang="en-US" dirty="0"/>
          </a:p>
        </p:txBody>
      </p:sp>
    </p:spTree>
    <p:extLst>
      <p:ext uri="{BB962C8B-B14F-4D97-AF65-F5344CB8AC3E}">
        <p14:creationId xmlns:p14="http://schemas.microsoft.com/office/powerpoint/2010/main" val="3205476960"/>
      </p:ext>
    </p:extLst>
  </p:cSld>
  <p:clrMapOvr>
    <a:masterClrMapping/>
  </p:clrMapOvr>
  <mc:AlternateContent xmlns:mc="http://schemas.openxmlformats.org/markup-compatibility/2006" xmlns:p14="http://schemas.microsoft.com/office/powerpoint/2010/main">
    <mc:Choice Requires="p14">
      <p:transition spd="slow" p14:dur="2000" advTm="48519"/>
    </mc:Choice>
    <mc:Fallback xmlns="">
      <p:transition spd="slow" advTm="48519"/>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p:spPr>
        <p:txBody>
          <a:bodyPr>
            <a:normAutofit fontScale="90000"/>
          </a:bodyPr>
          <a:lstStyle/>
          <a:p>
            <a:r>
              <a:rPr lang="en-US" dirty="0"/>
              <a:t>2. </a:t>
            </a:r>
            <a:r>
              <a:rPr lang="en-US" b="1" dirty="0"/>
              <a:t>Goals </a:t>
            </a:r>
            <a:r>
              <a:rPr lang="en-US" dirty="0" smtClean="0"/>
              <a:t/>
            </a:r>
            <a:br>
              <a:rPr lang="en-US" dirty="0" smtClean="0"/>
            </a:br>
            <a:r>
              <a:rPr lang="en-US" dirty="0" smtClean="0"/>
              <a:t>What goals would you set as an </a:t>
            </a:r>
            <a:r>
              <a:rPr lang="en-US" dirty="0" smtClean="0"/>
              <a:t/>
            </a:r>
            <a:br>
              <a:rPr lang="en-US" dirty="0" smtClean="0"/>
            </a:br>
            <a:r>
              <a:rPr lang="en-US" dirty="0" smtClean="0"/>
              <a:t>On-site </a:t>
            </a:r>
            <a:r>
              <a:rPr lang="en-US" dirty="0" smtClean="0"/>
              <a:t>supervisor?</a:t>
            </a:r>
            <a:r>
              <a:rPr lang="en-US" dirty="0"/>
              <a:t/>
            </a:r>
            <a:br>
              <a:rPr lang="en-US" dirty="0"/>
            </a:br>
            <a:endParaRPr lang="en-US" dirty="0"/>
          </a:p>
        </p:txBody>
      </p:sp>
      <p:sp>
        <p:nvSpPr>
          <p:cNvPr id="3" name="Slide Number Placeholder 2"/>
          <p:cNvSpPr>
            <a:spLocks noGrp="1"/>
          </p:cNvSpPr>
          <p:nvPr>
            <p:ph type="sldNum" sz="quarter" idx="12"/>
          </p:nvPr>
        </p:nvSpPr>
        <p:spPr/>
        <p:txBody>
          <a:bodyPr/>
          <a:lstStyle/>
          <a:p>
            <a:fld id="{10EF8D20-3252-4AB4-8F65-8B394DEB2748}" type="slidenum">
              <a:rPr lang="en-US" smtClean="0"/>
              <a:t>16</a:t>
            </a:fld>
            <a:endParaRPr lang="en-US" dirty="0"/>
          </a:p>
        </p:txBody>
      </p:sp>
      <p:pic>
        <p:nvPicPr>
          <p:cNvPr id="3074" name="Picture 2" descr="C:\Users\BilzingDJ\AppData\Local\Microsoft\Windows\Temporary Internet Files\Content.IE5\LJ07K1EM\MP90038778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6544" y="3657600"/>
            <a:ext cx="1848104" cy="259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0716169"/>
      </p:ext>
    </p:extLst>
  </p:cSld>
  <p:clrMapOvr>
    <a:masterClrMapping/>
  </p:clrMapOvr>
  <mc:AlternateContent xmlns:mc="http://schemas.openxmlformats.org/markup-compatibility/2006" xmlns:p14="http://schemas.microsoft.com/office/powerpoint/2010/main">
    <mc:Choice Requires="p14">
      <p:transition spd="slow" p14:dur="2000" advTm="40535"/>
    </mc:Choice>
    <mc:Fallback xmlns="">
      <p:transition spd="slow" advTm="40535"/>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519" y="768824"/>
            <a:ext cx="8839200" cy="5943600"/>
          </a:xfrm>
        </p:spPr>
        <p:txBody>
          <a:bodyPr>
            <a:normAutofit/>
          </a:bodyPr>
          <a:lstStyle/>
          <a:p>
            <a:pPr algn="l">
              <a:lnSpc>
                <a:spcPct val="90000"/>
              </a:lnSpc>
            </a:pPr>
            <a:r>
              <a:rPr lang="en-US" sz="2400" dirty="0" smtClean="0">
                <a:latin typeface="+mn-lt"/>
              </a:rPr>
              <a:t>1. Provide the </a:t>
            </a:r>
            <a:r>
              <a:rPr lang="en-US" sz="2400" dirty="0" smtClean="0">
                <a:latin typeface="+mn-lt"/>
              </a:rPr>
              <a:t>student </a:t>
            </a:r>
            <a:r>
              <a:rPr lang="en-US" sz="2400" dirty="0" smtClean="0">
                <a:latin typeface="+mn-lt"/>
              </a:rPr>
              <a:t>with regular supervision </a:t>
            </a:r>
            <a:r>
              <a:rPr lang="en-US" sz="2400" dirty="0">
                <a:latin typeface="+mn-lt"/>
              </a:rPr>
              <a:t>grounded in best </a:t>
            </a:r>
            <a:r>
              <a:rPr lang="en-US" sz="2400" dirty="0" smtClean="0">
                <a:latin typeface="+mn-lt"/>
              </a:rPr>
              <a:t>practices. </a:t>
            </a:r>
            <a:r>
              <a:rPr lang="en-US" sz="2400" dirty="0">
                <a:latin typeface="+mn-lt"/>
              </a:rPr>
              <a:t> </a:t>
            </a:r>
            <a:r>
              <a:rPr lang="en-US" sz="2400" dirty="0" smtClean="0">
                <a:latin typeface="+mn-lt"/>
              </a:rPr>
              <a:t>Challenge </a:t>
            </a:r>
            <a:r>
              <a:rPr lang="en-US" sz="2400" dirty="0" smtClean="0">
                <a:latin typeface="+mn-lt"/>
              </a:rPr>
              <a:t>your student’s  </a:t>
            </a:r>
            <a:r>
              <a:rPr lang="en-US" sz="2400" dirty="0" smtClean="0">
                <a:latin typeface="+mn-lt"/>
              </a:rPr>
              <a:t>assumptions.</a:t>
            </a:r>
            <a:r>
              <a:rPr lang="en-US" sz="2400" dirty="0">
                <a:latin typeface="+mn-lt"/>
              </a:rPr>
              <a:t/>
            </a:r>
            <a:br>
              <a:rPr lang="en-US" sz="2400" dirty="0">
                <a:latin typeface="+mn-lt"/>
              </a:rPr>
            </a:br>
            <a:r>
              <a:rPr lang="en-US" sz="2400" dirty="0" smtClean="0">
                <a:latin typeface="+mn-lt"/>
              </a:rPr>
              <a:t/>
            </a:r>
            <a:br>
              <a:rPr lang="en-US" sz="2400" dirty="0" smtClean="0">
                <a:latin typeface="+mn-lt"/>
              </a:rPr>
            </a:br>
            <a:r>
              <a:rPr lang="en-US" sz="2400" dirty="0" smtClean="0">
                <a:latin typeface="+mn-lt"/>
              </a:rPr>
              <a:t>2. Assist the </a:t>
            </a:r>
            <a:r>
              <a:rPr lang="en-US" sz="2400" dirty="0" smtClean="0">
                <a:latin typeface="+mn-lt"/>
              </a:rPr>
              <a:t>student </a:t>
            </a:r>
            <a:r>
              <a:rPr lang="en-US" sz="2400" dirty="0" smtClean="0">
                <a:latin typeface="+mn-lt"/>
              </a:rPr>
              <a:t>in clarifying counseling theories helping to align </a:t>
            </a:r>
            <a:r>
              <a:rPr lang="en-US" sz="2400" dirty="0" smtClean="0">
                <a:latin typeface="+mn-lt"/>
              </a:rPr>
              <a:t>the student’s </a:t>
            </a:r>
            <a:r>
              <a:rPr lang="en-US" sz="2400" dirty="0" smtClean="0">
                <a:latin typeface="+mn-lt"/>
              </a:rPr>
              <a:t>practice with </a:t>
            </a:r>
            <a:r>
              <a:rPr lang="en-US" sz="2400" dirty="0" smtClean="0">
                <a:latin typeface="+mn-lt"/>
              </a:rPr>
              <a:t>his/her </a:t>
            </a:r>
            <a:r>
              <a:rPr lang="en-US" sz="2400" dirty="0" smtClean="0">
                <a:latin typeface="+mn-lt"/>
              </a:rPr>
              <a:t>chosen theory. </a:t>
            </a:r>
            <a:br>
              <a:rPr lang="en-US" sz="2400" dirty="0" smtClean="0">
                <a:latin typeface="+mn-lt"/>
              </a:rPr>
            </a:br>
            <a:r>
              <a:rPr lang="en-US" sz="2400" dirty="0" smtClean="0">
                <a:latin typeface="+mn-lt"/>
              </a:rPr>
              <a:t/>
            </a:r>
            <a:br>
              <a:rPr lang="en-US" sz="2400" dirty="0" smtClean="0">
                <a:latin typeface="+mn-lt"/>
              </a:rPr>
            </a:br>
            <a:r>
              <a:rPr lang="en-US" sz="2400" dirty="0" smtClean="0">
                <a:latin typeface="+mn-lt"/>
              </a:rPr>
              <a:t>3.  Provide specific </a:t>
            </a:r>
            <a:r>
              <a:rPr lang="en-US" sz="2400" dirty="0">
                <a:latin typeface="+mn-lt"/>
              </a:rPr>
              <a:t>activities and </a:t>
            </a:r>
            <a:r>
              <a:rPr lang="en-US" sz="2400" dirty="0" smtClean="0">
                <a:latin typeface="+mn-lt"/>
              </a:rPr>
              <a:t>experiences for </a:t>
            </a:r>
            <a:r>
              <a:rPr lang="en-US" sz="2400" dirty="0" smtClean="0">
                <a:latin typeface="+mn-lt"/>
              </a:rPr>
              <a:t>your student to </a:t>
            </a:r>
            <a:r>
              <a:rPr lang="en-US" sz="2400" dirty="0" smtClean="0">
                <a:latin typeface="+mn-lt"/>
              </a:rPr>
              <a:t>engage </a:t>
            </a:r>
            <a:r>
              <a:rPr lang="en-US" sz="2400" dirty="0">
                <a:latin typeface="+mn-lt"/>
              </a:rPr>
              <a:t>in </a:t>
            </a:r>
            <a:r>
              <a:rPr lang="en-US" sz="2400" dirty="0" smtClean="0">
                <a:latin typeface="+mn-lt"/>
              </a:rPr>
              <a:t>during his/her placement.</a:t>
            </a:r>
            <a:br>
              <a:rPr lang="en-US" sz="2400" dirty="0" smtClean="0">
                <a:latin typeface="+mn-lt"/>
              </a:rPr>
            </a:br>
            <a:r>
              <a:rPr lang="en-US" sz="2400" dirty="0" smtClean="0">
                <a:latin typeface="+mn-lt"/>
              </a:rPr>
              <a:t/>
            </a:r>
            <a:br>
              <a:rPr lang="en-US" sz="2400" dirty="0" smtClean="0">
                <a:latin typeface="+mn-lt"/>
              </a:rPr>
            </a:br>
            <a:endParaRPr lang="en-US" sz="2400" dirty="0">
              <a:latin typeface="+mn-lt"/>
            </a:endParaRPr>
          </a:p>
        </p:txBody>
      </p:sp>
      <p:sp>
        <p:nvSpPr>
          <p:cNvPr id="3" name="Slide Number Placeholder 2"/>
          <p:cNvSpPr>
            <a:spLocks noGrp="1"/>
          </p:cNvSpPr>
          <p:nvPr>
            <p:ph type="sldNum" sz="quarter" idx="12"/>
          </p:nvPr>
        </p:nvSpPr>
        <p:spPr/>
        <p:txBody>
          <a:bodyPr/>
          <a:lstStyle/>
          <a:p>
            <a:fld id="{10EF8D20-3252-4AB4-8F65-8B394DEB2748}" type="slidenum">
              <a:rPr lang="en-US" smtClean="0"/>
              <a:t>17</a:t>
            </a:fld>
            <a:endParaRPr lang="en-US" dirty="0"/>
          </a:p>
        </p:txBody>
      </p:sp>
      <p:sp>
        <p:nvSpPr>
          <p:cNvPr id="6" name="TextBox 5"/>
          <p:cNvSpPr txBox="1"/>
          <p:nvPr/>
        </p:nvSpPr>
        <p:spPr>
          <a:xfrm>
            <a:off x="228600" y="457200"/>
            <a:ext cx="8686800" cy="1200329"/>
          </a:xfrm>
          <a:prstGeom prst="rect">
            <a:avLst/>
          </a:prstGeom>
          <a:noFill/>
        </p:spPr>
        <p:txBody>
          <a:bodyPr wrap="square" rtlCol="0">
            <a:spAutoFit/>
          </a:bodyPr>
          <a:lstStyle/>
          <a:p>
            <a:pPr algn="ctr"/>
            <a:endParaRPr lang="en-US" sz="3200" dirty="0" smtClean="0"/>
          </a:p>
          <a:p>
            <a:r>
              <a:rPr lang="en-US" sz="4000" b="1" dirty="0" smtClean="0"/>
              <a:t>Six (6) </a:t>
            </a:r>
            <a:r>
              <a:rPr lang="en-US" sz="4000" b="1" dirty="0"/>
              <a:t>goals </a:t>
            </a:r>
            <a:r>
              <a:rPr lang="en-US" sz="4000" b="1" dirty="0" smtClean="0"/>
              <a:t>for </a:t>
            </a:r>
            <a:r>
              <a:rPr lang="en-US" sz="4000" b="1" dirty="0" smtClean="0"/>
              <a:t>On-site Supervisors</a:t>
            </a:r>
            <a:endParaRPr lang="en-US" sz="4000" b="1" dirty="0"/>
          </a:p>
        </p:txBody>
      </p:sp>
    </p:spTree>
    <p:custDataLst>
      <p:tags r:id="rId1"/>
    </p:custDataLst>
    <p:extLst>
      <p:ext uri="{BB962C8B-B14F-4D97-AF65-F5344CB8AC3E}">
        <p14:creationId xmlns:p14="http://schemas.microsoft.com/office/powerpoint/2010/main" val="2465000442"/>
      </p:ext>
    </p:extLst>
  </p:cSld>
  <p:clrMapOvr>
    <a:masterClrMapping/>
  </p:clrMapOvr>
  <mc:AlternateContent xmlns:mc="http://schemas.openxmlformats.org/markup-compatibility/2006" xmlns:p14="http://schemas.microsoft.com/office/powerpoint/2010/main">
    <mc:Choice Requires="p14">
      <p:transition spd="slow" p14:dur="2000" advTm="27971"/>
    </mc:Choice>
    <mc:Fallback xmlns="">
      <p:transition spd="slow" advTm="2797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Six </a:t>
            </a:r>
            <a:r>
              <a:rPr lang="en-US" sz="3200" dirty="0"/>
              <a:t>(6) </a:t>
            </a:r>
            <a:r>
              <a:rPr lang="en-US" sz="3200" dirty="0" smtClean="0"/>
              <a:t>goals continued</a:t>
            </a:r>
            <a:endParaRPr lang="en-US" sz="3200" dirty="0"/>
          </a:p>
        </p:txBody>
      </p:sp>
      <p:sp>
        <p:nvSpPr>
          <p:cNvPr id="3" name="Content Placeholder 2"/>
          <p:cNvSpPr>
            <a:spLocks noGrp="1"/>
          </p:cNvSpPr>
          <p:nvPr>
            <p:ph idx="1"/>
          </p:nvPr>
        </p:nvSpPr>
        <p:spPr/>
        <p:txBody>
          <a:bodyPr>
            <a:normAutofit lnSpcReduction="10000"/>
          </a:bodyPr>
          <a:lstStyle/>
          <a:p>
            <a:pPr marL="0" indent="0">
              <a:buNone/>
            </a:pPr>
            <a:r>
              <a:rPr lang="en-US" sz="2600" dirty="0"/>
              <a:t>4. Assess and evaluate </a:t>
            </a:r>
            <a:r>
              <a:rPr lang="en-US" sz="2600" dirty="0" smtClean="0"/>
              <a:t>your student’s knowledge</a:t>
            </a:r>
            <a:r>
              <a:rPr lang="en-US" sz="2600" dirty="0"/>
              <a:t>, </a:t>
            </a:r>
            <a:r>
              <a:rPr lang="en-US" sz="2600" dirty="0" smtClean="0"/>
              <a:t>skills, </a:t>
            </a:r>
            <a:r>
              <a:rPr lang="en-US" sz="2600" dirty="0"/>
              <a:t>and disposition on a regular basis and complete the </a:t>
            </a:r>
            <a:r>
              <a:rPr lang="en-US" sz="2600" dirty="0" smtClean="0"/>
              <a:t>student’s evaluations at each point during and at the </a:t>
            </a:r>
            <a:r>
              <a:rPr lang="en-US" sz="2600" dirty="0"/>
              <a:t>end of the </a:t>
            </a:r>
            <a:r>
              <a:rPr lang="en-US" sz="2600" dirty="0" smtClean="0"/>
              <a:t>“clinical” </a:t>
            </a:r>
            <a:r>
              <a:rPr lang="en-US" sz="2600" dirty="0"/>
              <a:t>placement. (Gatekeeping responsibilities)</a:t>
            </a:r>
            <a:br>
              <a:rPr lang="en-US" sz="2600" dirty="0"/>
            </a:br>
            <a:r>
              <a:rPr lang="en-US" sz="2600" dirty="0"/>
              <a:t/>
            </a:r>
            <a:br>
              <a:rPr lang="en-US" sz="2600" dirty="0"/>
            </a:br>
            <a:r>
              <a:rPr lang="en-US" sz="2600" dirty="0"/>
              <a:t>5. Adhere to agency, licensing, and accrediting requirements of your profession.</a:t>
            </a:r>
            <a:br>
              <a:rPr lang="en-US" sz="2600" dirty="0"/>
            </a:br>
            <a:r>
              <a:rPr lang="en-US" sz="2600" dirty="0"/>
              <a:t/>
            </a:r>
            <a:br>
              <a:rPr lang="en-US" sz="2600" dirty="0"/>
            </a:br>
            <a:r>
              <a:rPr lang="en-US" sz="2600" dirty="0"/>
              <a:t>6. Support and monitor the legal, ethical, and cultural competency issues that </a:t>
            </a:r>
            <a:r>
              <a:rPr lang="en-US" sz="2600" dirty="0" smtClean="0"/>
              <a:t>are </a:t>
            </a:r>
            <a:r>
              <a:rPr lang="en-US" sz="2600" dirty="0"/>
              <a:t>a part of the counseling field.</a:t>
            </a:r>
            <a:r>
              <a:rPr lang="en-US" sz="2800" dirty="0"/>
              <a:t/>
            </a:r>
            <a:br>
              <a:rPr lang="en-US" sz="2800" dirty="0"/>
            </a:br>
            <a:r>
              <a:rPr lang="en-US" sz="2800" dirty="0"/>
              <a:t/>
            </a:r>
            <a:br>
              <a:rPr lang="en-US" sz="2800" dirty="0"/>
            </a:br>
            <a:endParaRPr lang="en-US" sz="2800" dirty="0"/>
          </a:p>
        </p:txBody>
      </p:sp>
      <p:sp>
        <p:nvSpPr>
          <p:cNvPr id="4" name="Slide Number Placeholder 3"/>
          <p:cNvSpPr>
            <a:spLocks noGrp="1"/>
          </p:cNvSpPr>
          <p:nvPr>
            <p:ph type="sldNum" sz="quarter" idx="12"/>
          </p:nvPr>
        </p:nvSpPr>
        <p:spPr/>
        <p:txBody>
          <a:bodyPr/>
          <a:lstStyle/>
          <a:p>
            <a:fld id="{10EF8D20-3252-4AB4-8F65-8B394DEB2748}" type="slidenum">
              <a:rPr lang="en-US" smtClean="0"/>
              <a:t>18</a:t>
            </a:fld>
            <a:endParaRPr lang="en-US" dirty="0"/>
          </a:p>
        </p:txBody>
      </p:sp>
    </p:spTree>
    <p:extLst>
      <p:ext uri="{BB962C8B-B14F-4D97-AF65-F5344CB8AC3E}">
        <p14:creationId xmlns:p14="http://schemas.microsoft.com/office/powerpoint/2010/main" val="3003282514"/>
      </p:ext>
    </p:extLst>
  </p:cSld>
  <p:clrMapOvr>
    <a:masterClrMapping/>
  </p:clrMapOvr>
  <mc:AlternateContent xmlns:mc="http://schemas.openxmlformats.org/markup-compatibility/2006" xmlns:p14="http://schemas.microsoft.com/office/powerpoint/2010/main">
    <mc:Choice Requires="p14">
      <p:transition spd="slow" p14:dur="2000" advTm="77008"/>
    </mc:Choice>
    <mc:Fallback xmlns="">
      <p:transition spd="slow" advTm="77008"/>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dirty="0" smtClean="0"/>
              <a:t/>
            </a:r>
            <a:br>
              <a:rPr lang="en-US" dirty="0" smtClean="0"/>
            </a:br>
            <a:r>
              <a:rPr lang="en-US" b="1" dirty="0" smtClean="0"/>
              <a:t>Five (5) Activities that can  support these goals</a:t>
            </a:r>
            <a:br>
              <a:rPr lang="en-US" b="1" dirty="0" smtClean="0"/>
            </a:br>
            <a:endParaRPr lang="en-US" b="1" dirty="0"/>
          </a:p>
        </p:txBody>
      </p:sp>
      <p:sp>
        <p:nvSpPr>
          <p:cNvPr id="3" name="Content Placeholder 2"/>
          <p:cNvSpPr>
            <a:spLocks noGrp="1"/>
          </p:cNvSpPr>
          <p:nvPr>
            <p:ph idx="1"/>
          </p:nvPr>
        </p:nvSpPr>
        <p:spPr>
          <a:xfrm>
            <a:off x="457200" y="1981200"/>
            <a:ext cx="8229600" cy="4525963"/>
          </a:xfrm>
        </p:spPr>
        <p:txBody>
          <a:bodyPr>
            <a:normAutofit/>
          </a:bodyPr>
          <a:lstStyle/>
          <a:p>
            <a:r>
              <a:rPr lang="en-US" sz="2400" dirty="0" smtClean="0"/>
              <a:t>Meeting one to one</a:t>
            </a:r>
          </a:p>
          <a:p>
            <a:r>
              <a:rPr lang="en-US" sz="2400" dirty="0" smtClean="0"/>
              <a:t>Modeling</a:t>
            </a:r>
          </a:p>
          <a:p>
            <a:r>
              <a:rPr lang="en-US" sz="2400" dirty="0" smtClean="0"/>
              <a:t>Suggestions to improve professional practice</a:t>
            </a:r>
          </a:p>
          <a:p>
            <a:r>
              <a:rPr lang="en-US" sz="2400" dirty="0" smtClean="0"/>
              <a:t>Observations</a:t>
            </a:r>
          </a:p>
          <a:p>
            <a:r>
              <a:rPr lang="en-US" sz="2400" dirty="0" smtClean="0"/>
              <a:t>Providing the opportunity for the </a:t>
            </a:r>
            <a:r>
              <a:rPr lang="en-US" sz="2400" dirty="0" smtClean="0"/>
              <a:t>student </a:t>
            </a:r>
            <a:r>
              <a:rPr lang="en-US" sz="2400" dirty="0" smtClean="0"/>
              <a:t>to meet with other agency or institutional staff</a:t>
            </a:r>
            <a:endParaRPr lang="en-US" sz="2400" dirty="0"/>
          </a:p>
          <a:p>
            <a:endParaRPr lang="en-US" dirty="0"/>
          </a:p>
          <a:p>
            <a:endParaRPr lang="en-US" dirty="0"/>
          </a:p>
        </p:txBody>
      </p:sp>
      <p:sp>
        <p:nvSpPr>
          <p:cNvPr id="5" name="Slide Number Placeholder 4"/>
          <p:cNvSpPr>
            <a:spLocks noGrp="1"/>
          </p:cNvSpPr>
          <p:nvPr>
            <p:ph type="sldNum" sz="quarter" idx="12"/>
          </p:nvPr>
        </p:nvSpPr>
        <p:spPr/>
        <p:txBody>
          <a:bodyPr/>
          <a:lstStyle/>
          <a:p>
            <a:fld id="{10EF8D20-3252-4AB4-8F65-8B394DEB2748}" type="slidenum">
              <a:rPr lang="en-US" smtClean="0"/>
              <a:t>19</a:t>
            </a:fld>
            <a:endParaRPr lang="en-US" dirty="0"/>
          </a:p>
        </p:txBody>
      </p:sp>
    </p:spTree>
    <p:extLst>
      <p:ext uri="{BB962C8B-B14F-4D97-AF65-F5344CB8AC3E}">
        <p14:creationId xmlns:p14="http://schemas.microsoft.com/office/powerpoint/2010/main" val="3835549782"/>
      </p:ext>
    </p:extLst>
  </p:cSld>
  <p:clrMapOvr>
    <a:masterClrMapping/>
  </p:clrMapOvr>
  <mc:AlternateContent xmlns:mc="http://schemas.openxmlformats.org/markup-compatibility/2006" xmlns:p14="http://schemas.microsoft.com/office/powerpoint/2010/main">
    <mc:Choice Requires="p14">
      <p:transition spd="slow" p14:dur="2000" advTm="35996"/>
    </mc:Choice>
    <mc:Fallback xmlns="">
      <p:transition spd="slow" advTm="35996"/>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66850"/>
          </a:xfrm>
        </p:spPr>
        <p:txBody>
          <a:bodyPr/>
          <a:lstStyle/>
          <a:p>
            <a:r>
              <a:rPr lang="en-US" dirty="0" smtClean="0">
                <a:latin typeface="Arabic Typesetting" pitchFamily="66" charset="-78"/>
                <a:cs typeface="Arabic Typesetting" pitchFamily="66" charset="-78"/>
              </a:rPr>
              <a:t>Before you begin.</a:t>
            </a:r>
            <a:endParaRPr lang="en-US" dirty="0">
              <a:latin typeface="Arabic Typesetting" pitchFamily="66" charset="-78"/>
              <a:cs typeface="Arabic Typesetting" pitchFamily="66" charset="-78"/>
            </a:endParaRPr>
          </a:p>
        </p:txBody>
      </p:sp>
      <p:sp>
        <p:nvSpPr>
          <p:cNvPr id="3" name="Subtitle 2"/>
          <p:cNvSpPr>
            <a:spLocks noGrp="1"/>
          </p:cNvSpPr>
          <p:nvPr>
            <p:ph type="subTitle" idx="1"/>
          </p:nvPr>
        </p:nvSpPr>
        <p:spPr>
          <a:xfrm>
            <a:off x="1295400" y="2209800"/>
            <a:ext cx="6400800" cy="2590800"/>
          </a:xfrm>
        </p:spPr>
        <p:txBody>
          <a:bodyPr>
            <a:noAutofit/>
          </a:bodyPr>
          <a:lstStyle/>
          <a:p>
            <a:pPr algn="l"/>
            <a:r>
              <a:rPr lang="en-US" sz="2400" dirty="0" smtClean="0">
                <a:solidFill>
                  <a:schemeClr val="tx1"/>
                </a:solidFill>
                <a:latin typeface="+mj-lt"/>
                <a:cs typeface="Arabic Typesetting" pitchFamily="66" charset="-78"/>
              </a:rPr>
              <a:t>Each slide in this presentation is accompanied by some additional notes.  The notes have been added to provide more information to each slide.</a:t>
            </a:r>
            <a:endParaRPr lang="en-US" sz="2400" dirty="0" smtClean="0">
              <a:solidFill>
                <a:schemeClr val="tx1"/>
              </a:solidFill>
              <a:latin typeface="+mj-lt"/>
              <a:cs typeface="Arabic Typesetting" pitchFamily="66" charset="-78"/>
            </a:endParaRPr>
          </a:p>
        </p:txBody>
      </p:sp>
      <p:sp>
        <p:nvSpPr>
          <p:cNvPr id="4" name="Slide Number Placeholder 3"/>
          <p:cNvSpPr>
            <a:spLocks noGrp="1"/>
          </p:cNvSpPr>
          <p:nvPr>
            <p:ph type="sldNum" sz="quarter" idx="12"/>
          </p:nvPr>
        </p:nvSpPr>
        <p:spPr/>
        <p:txBody>
          <a:bodyPr/>
          <a:lstStyle/>
          <a:p>
            <a:fld id="{10EF8D20-3252-4AB4-8F65-8B394DEB2748}" type="slidenum">
              <a:rPr lang="en-US" smtClean="0"/>
              <a:t>2</a:t>
            </a:fld>
            <a:endParaRPr lang="en-US" dirty="0"/>
          </a:p>
        </p:txBody>
      </p:sp>
    </p:spTree>
    <p:extLst>
      <p:ext uri="{BB962C8B-B14F-4D97-AF65-F5344CB8AC3E}">
        <p14:creationId xmlns:p14="http://schemas.microsoft.com/office/powerpoint/2010/main" val="138076589"/>
      </p:ext>
    </p:extLst>
  </p:cSld>
  <p:clrMapOvr>
    <a:masterClrMapping/>
  </p:clrMapOvr>
  <mc:AlternateContent xmlns:mc="http://schemas.openxmlformats.org/markup-compatibility/2006" xmlns:p14="http://schemas.microsoft.com/office/powerpoint/2010/main">
    <mc:Choice Requires="p14">
      <p:transition spd="slow" p14:dur="2000" advTm="39812"/>
    </mc:Choice>
    <mc:Fallback xmlns="">
      <p:transition spd="slow" advTm="39812"/>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7772400" cy="1362075"/>
          </a:xfrm>
        </p:spPr>
        <p:txBody>
          <a:bodyPr/>
          <a:lstStyle/>
          <a:p>
            <a:pPr algn="ctr"/>
            <a:r>
              <a:rPr lang="en-US" dirty="0" smtClean="0"/>
              <a:t>3. Coach</a:t>
            </a:r>
            <a:endParaRPr lang="en-US" dirty="0"/>
          </a:p>
        </p:txBody>
      </p:sp>
      <p:sp>
        <p:nvSpPr>
          <p:cNvPr id="3" name="Text Placeholder 2"/>
          <p:cNvSpPr>
            <a:spLocks noGrp="1"/>
          </p:cNvSpPr>
          <p:nvPr>
            <p:ph type="body" idx="1"/>
          </p:nvPr>
        </p:nvSpPr>
        <p:spPr>
          <a:xfrm>
            <a:off x="1219200" y="4800600"/>
            <a:ext cx="7772400" cy="1500187"/>
          </a:xfrm>
        </p:spPr>
        <p:txBody>
          <a:bodyPr>
            <a:noAutofit/>
          </a:bodyPr>
          <a:lstStyle/>
          <a:p>
            <a:r>
              <a:rPr lang="en-US" sz="2400" dirty="0" smtClean="0">
                <a:solidFill>
                  <a:schemeClr val="tx1"/>
                </a:solidFill>
              </a:rPr>
              <a:t>Lakeland’s MAC program seeks out supervisors who can:</a:t>
            </a:r>
          </a:p>
          <a:p>
            <a:pPr marL="914400" lvl="1" indent="-457200">
              <a:buFont typeface="Arial" pitchFamily="34" charset="0"/>
              <a:buChar char="•"/>
            </a:pPr>
            <a:r>
              <a:rPr lang="en-US" sz="2400" dirty="0" smtClean="0">
                <a:solidFill>
                  <a:schemeClr val="tx1"/>
                </a:solidFill>
              </a:rPr>
              <a:t>Create </a:t>
            </a:r>
            <a:r>
              <a:rPr lang="en-US" sz="2400" dirty="0">
                <a:solidFill>
                  <a:schemeClr val="tx1"/>
                </a:solidFill>
              </a:rPr>
              <a:t>a constructive workplace </a:t>
            </a:r>
            <a:r>
              <a:rPr lang="en-US" sz="2400" dirty="0" smtClean="0">
                <a:solidFill>
                  <a:schemeClr val="tx1"/>
                </a:solidFill>
              </a:rPr>
              <a:t>climate.</a:t>
            </a:r>
          </a:p>
          <a:p>
            <a:pPr marL="914400" lvl="1" indent="-457200">
              <a:buFont typeface="Arial" pitchFamily="34" charset="0"/>
              <a:buChar char="•"/>
            </a:pPr>
            <a:r>
              <a:rPr lang="en-US" sz="2400" dirty="0" smtClean="0">
                <a:solidFill>
                  <a:schemeClr val="tx1"/>
                </a:solidFill>
              </a:rPr>
              <a:t>Provide substantial experiences and activities that will enhance </a:t>
            </a:r>
            <a:r>
              <a:rPr lang="en-US" sz="2400" dirty="0" smtClean="0">
                <a:solidFill>
                  <a:schemeClr val="tx1"/>
                </a:solidFill>
              </a:rPr>
              <a:t>a graduate student’s knowledge</a:t>
            </a:r>
            <a:r>
              <a:rPr lang="en-US" sz="2400" dirty="0" smtClean="0">
                <a:solidFill>
                  <a:schemeClr val="tx1"/>
                </a:solidFill>
              </a:rPr>
              <a:t>, skills, and disposition.</a:t>
            </a:r>
          </a:p>
          <a:p>
            <a:pPr marL="914400" lvl="1" indent="-457200">
              <a:buFont typeface="Arial" pitchFamily="34" charset="0"/>
              <a:buChar char="•"/>
            </a:pPr>
            <a:r>
              <a:rPr lang="en-US" sz="2400" dirty="0" smtClean="0">
                <a:solidFill>
                  <a:schemeClr val="tx1"/>
                </a:solidFill>
              </a:rPr>
              <a:t>Provide recognition, feedback, and eventually evaluate the </a:t>
            </a:r>
            <a:r>
              <a:rPr lang="en-US" sz="2400" dirty="0" smtClean="0">
                <a:solidFill>
                  <a:schemeClr val="tx1"/>
                </a:solidFill>
              </a:rPr>
              <a:t>student’s </a:t>
            </a:r>
            <a:r>
              <a:rPr lang="en-US" sz="2400" dirty="0" smtClean="0">
                <a:solidFill>
                  <a:schemeClr val="tx1"/>
                </a:solidFill>
              </a:rPr>
              <a:t>work.</a:t>
            </a:r>
            <a:endParaRPr lang="en-US" sz="2400" dirty="0">
              <a:solidFill>
                <a:schemeClr val="tx1"/>
              </a:solidFill>
            </a:endParaRPr>
          </a:p>
          <a:p>
            <a:pPr marL="914400" lvl="1" indent="-457200">
              <a:buFont typeface="Arial" pitchFamily="34" charset="0"/>
              <a:buChar char="•"/>
            </a:pPr>
            <a:r>
              <a:rPr lang="en-US" sz="2400" dirty="0" smtClean="0">
                <a:solidFill>
                  <a:schemeClr val="tx1"/>
                </a:solidFill>
              </a:rPr>
              <a:t>Deal </a:t>
            </a:r>
            <a:r>
              <a:rPr lang="en-US" sz="2400" dirty="0">
                <a:solidFill>
                  <a:schemeClr val="tx1"/>
                </a:solidFill>
              </a:rPr>
              <a:t>with performance </a:t>
            </a:r>
            <a:r>
              <a:rPr lang="en-US" sz="2400" dirty="0" smtClean="0">
                <a:solidFill>
                  <a:schemeClr val="tx1"/>
                </a:solidFill>
              </a:rPr>
              <a:t>issues.</a:t>
            </a:r>
            <a:endParaRPr lang="en-US" sz="2400" dirty="0">
              <a:solidFill>
                <a:schemeClr val="tx1"/>
              </a:solidFill>
            </a:endParaRPr>
          </a:p>
          <a:p>
            <a:pPr marL="914400" lvl="1" indent="-457200">
              <a:buFont typeface="Arial" pitchFamily="34" charset="0"/>
              <a:buChar char="•"/>
            </a:pPr>
            <a:r>
              <a:rPr lang="en-US" sz="2400" dirty="0" smtClean="0">
                <a:solidFill>
                  <a:schemeClr val="tx1"/>
                </a:solidFill>
              </a:rPr>
              <a:t>Stay </a:t>
            </a:r>
            <a:r>
              <a:rPr lang="en-US" sz="2400" dirty="0">
                <a:solidFill>
                  <a:schemeClr val="tx1"/>
                </a:solidFill>
              </a:rPr>
              <a:t>in touch with </a:t>
            </a:r>
            <a:r>
              <a:rPr lang="en-US" sz="2400" dirty="0" smtClean="0">
                <a:solidFill>
                  <a:schemeClr val="tx1"/>
                </a:solidFill>
              </a:rPr>
              <a:t>the </a:t>
            </a:r>
            <a:r>
              <a:rPr lang="en-US" sz="2400" dirty="0" smtClean="0">
                <a:solidFill>
                  <a:schemeClr val="tx1"/>
                </a:solidFill>
              </a:rPr>
              <a:t>practicum or internship student.</a:t>
            </a:r>
            <a:endParaRPr lang="en-US" sz="2400" dirty="0">
              <a:solidFill>
                <a:schemeClr val="tx1"/>
              </a:solidFill>
            </a:endParaRPr>
          </a:p>
          <a:p>
            <a:pPr marL="914400" lvl="1" indent="-457200">
              <a:buFont typeface="Arial" pitchFamily="34" charset="0"/>
              <a:buChar char="•"/>
            </a:pPr>
            <a:r>
              <a:rPr lang="en-US" sz="2400" dirty="0" smtClean="0">
                <a:solidFill>
                  <a:schemeClr val="tx1"/>
                </a:solidFill>
              </a:rPr>
              <a:t>Guide </a:t>
            </a:r>
            <a:r>
              <a:rPr lang="en-US" sz="2400" dirty="0">
                <a:solidFill>
                  <a:schemeClr val="tx1"/>
                </a:solidFill>
              </a:rPr>
              <a:t>and </a:t>
            </a:r>
            <a:r>
              <a:rPr lang="en-US" sz="2400" dirty="0" smtClean="0">
                <a:solidFill>
                  <a:schemeClr val="tx1"/>
                </a:solidFill>
              </a:rPr>
              <a:t>support </a:t>
            </a:r>
            <a:r>
              <a:rPr lang="en-US" sz="2400" dirty="0" smtClean="0">
                <a:solidFill>
                  <a:schemeClr val="tx1"/>
                </a:solidFill>
              </a:rPr>
              <a:t>the student.</a:t>
            </a:r>
            <a:endParaRPr lang="en-US" sz="2400" dirty="0">
              <a:solidFill>
                <a:schemeClr val="tx1"/>
              </a:solidFill>
            </a:endParaRPr>
          </a:p>
          <a:p>
            <a:endParaRPr lang="en-US" sz="2800" dirty="0">
              <a:solidFill>
                <a:schemeClr val="tx1"/>
              </a:solidFill>
            </a:endParaRPr>
          </a:p>
        </p:txBody>
      </p:sp>
      <p:sp>
        <p:nvSpPr>
          <p:cNvPr id="5" name="Slide Number Placeholder 4"/>
          <p:cNvSpPr>
            <a:spLocks noGrp="1"/>
          </p:cNvSpPr>
          <p:nvPr>
            <p:ph type="sldNum" sz="quarter" idx="12"/>
          </p:nvPr>
        </p:nvSpPr>
        <p:spPr/>
        <p:txBody>
          <a:bodyPr/>
          <a:lstStyle/>
          <a:p>
            <a:fld id="{10EF8D20-3252-4AB4-8F65-8B394DEB2748}" type="slidenum">
              <a:rPr lang="en-US" smtClean="0"/>
              <a:t>20</a:t>
            </a:fld>
            <a:endParaRPr lang="en-US" dirty="0"/>
          </a:p>
        </p:txBody>
      </p:sp>
      <p:pic>
        <p:nvPicPr>
          <p:cNvPr id="4098" name="Picture 2" descr="C:\Users\BilzingDJ\AppData\Local\Microsoft\Windows\Temporary Internet Files\Content.IE5\N5XH96TP\MC90028897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4953000"/>
            <a:ext cx="2647950" cy="1747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6832094"/>
      </p:ext>
    </p:extLst>
  </p:cSld>
  <p:clrMapOvr>
    <a:masterClrMapping/>
  </p:clrMapOvr>
  <mc:AlternateContent xmlns:mc="http://schemas.openxmlformats.org/markup-compatibility/2006" xmlns:p14="http://schemas.microsoft.com/office/powerpoint/2010/main">
    <mc:Choice Requires="p14">
      <p:transition spd="slow" p14:dur="2000" advTm="47610"/>
    </mc:Choice>
    <mc:Fallback xmlns="">
      <p:transition spd="slow" advTm="47610"/>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dirty="0" smtClean="0"/>
              <a:t/>
            </a:r>
            <a:br>
              <a:rPr lang="en-US" dirty="0" smtClean="0"/>
            </a:br>
            <a:r>
              <a:rPr lang="en-US" b="1" dirty="0" smtClean="0"/>
              <a:t>4. Support</a:t>
            </a:r>
            <a:br>
              <a:rPr lang="en-US" b="1" dirty="0" smtClean="0"/>
            </a:br>
            <a:r>
              <a:rPr lang="en-US" b="1" dirty="0" smtClean="0"/>
              <a:t/>
            </a:r>
            <a:br>
              <a:rPr lang="en-US" b="1" dirty="0" smtClean="0"/>
            </a:br>
            <a:endParaRPr lang="en-US" sz="3100" b="1" dirty="0"/>
          </a:p>
        </p:txBody>
      </p:sp>
      <p:sp>
        <p:nvSpPr>
          <p:cNvPr id="3" name="Content Placeholder 2"/>
          <p:cNvSpPr>
            <a:spLocks noGrp="1"/>
          </p:cNvSpPr>
          <p:nvPr>
            <p:ph idx="1"/>
          </p:nvPr>
        </p:nvSpPr>
        <p:spPr>
          <a:xfrm>
            <a:off x="381000" y="1600200"/>
            <a:ext cx="8229600" cy="4525963"/>
          </a:xfrm>
        </p:spPr>
        <p:txBody>
          <a:bodyPr>
            <a:normAutofit/>
          </a:bodyPr>
          <a:lstStyle/>
          <a:p>
            <a:pPr marL="0" indent="0">
              <a:buNone/>
            </a:pPr>
            <a:r>
              <a:rPr lang="en-US" sz="2400" dirty="0"/>
              <a:t>Before agreeing to supervise </a:t>
            </a:r>
            <a:r>
              <a:rPr lang="en-US" sz="2400" dirty="0" smtClean="0"/>
              <a:t>a graduate student, </a:t>
            </a:r>
            <a:r>
              <a:rPr lang="en-US" sz="2400" dirty="0"/>
              <a:t>please consider these environmental issues</a:t>
            </a:r>
            <a:r>
              <a:rPr lang="en-US" sz="2400" dirty="0" smtClean="0"/>
              <a:t>:</a:t>
            </a:r>
          </a:p>
          <a:p>
            <a:r>
              <a:rPr lang="en-US" sz="2400" dirty="0" smtClean="0"/>
              <a:t>Is your agency/institution agreeable to being a placement site?</a:t>
            </a:r>
          </a:p>
          <a:p>
            <a:r>
              <a:rPr lang="en-US" sz="2400" dirty="0" smtClean="0"/>
              <a:t>Is your supervisor supportive of your aspiration to be an On-Site </a:t>
            </a:r>
            <a:r>
              <a:rPr lang="en-US" sz="2400" dirty="0" smtClean="0"/>
              <a:t>supervisor</a:t>
            </a:r>
            <a:r>
              <a:rPr lang="en-US" sz="2400" dirty="0" smtClean="0"/>
              <a:t>?</a:t>
            </a:r>
          </a:p>
          <a:p>
            <a:r>
              <a:rPr lang="en-US" sz="2400" dirty="0" smtClean="0"/>
              <a:t>Do you feel you have the support of the </a:t>
            </a:r>
            <a:r>
              <a:rPr lang="en-US" sz="2400" dirty="0" smtClean="0"/>
              <a:t>Lakeland Course</a:t>
            </a:r>
            <a:r>
              <a:rPr lang="en-US" sz="2400" dirty="0" smtClean="0"/>
              <a:t> </a:t>
            </a:r>
            <a:r>
              <a:rPr lang="en-US" sz="2400" dirty="0" smtClean="0"/>
              <a:t>Instructor?</a:t>
            </a:r>
            <a:endParaRPr lang="en-US" sz="2400" dirty="0"/>
          </a:p>
        </p:txBody>
      </p:sp>
      <p:sp>
        <p:nvSpPr>
          <p:cNvPr id="5" name="Slide Number Placeholder 4"/>
          <p:cNvSpPr>
            <a:spLocks noGrp="1"/>
          </p:cNvSpPr>
          <p:nvPr>
            <p:ph type="sldNum" sz="quarter" idx="12"/>
          </p:nvPr>
        </p:nvSpPr>
        <p:spPr/>
        <p:txBody>
          <a:bodyPr/>
          <a:lstStyle/>
          <a:p>
            <a:fld id="{10EF8D20-3252-4AB4-8F65-8B394DEB2748}" type="slidenum">
              <a:rPr lang="en-US" smtClean="0"/>
              <a:t>21</a:t>
            </a:fld>
            <a:endParaRPr lang="en-US" dirty="0"/>
          </a:p>
        </p:txBody>
      </p:sp>
      <p:pic>
        <p:nvPicPr>
          <p:cNvPr id="5123" name="Picture 3" descr="C:\Users\BilzingDJ\AppData\Local\Microsoft\Windows\Temporary Internet Files\Content.IE5\FAKRB10H\MP91021639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922608"/>
            <a:ext cx="2257425" cy="19666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3680444"/>
      </p:ext>
    </p:extLst>
  </p:cSld>
  <p:clrMapOvr>
    <a:masterClrMapping/>
  </p:clrMapOvr>
  <mc:AlternateContent xmlns:mc="http://schemas.openxmlformats.org/markup-compatibility/2006" xmlns:p14="http://schemas.microsoft.com/office/powerpoint/2010/main">
    <mc:Choice Requires="p14">
      <p:transition spd="slow" p14:dur="2000" advTm="58462"/>
    </mc:Choice>
    <mc:Fallback xmlns="">
      <p:transition spd="slow" advTm="58462"/>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762000"/>
            <a:ext cx="8458200" cy="1470025"/>
          </a:xfrm>
        </p:spPr>
        <p:txBody>
          <a:bodyPr>
            <a:normAutofit fontScale="90000"/>
          </a:bodyPr>
          <a:lstStyle/>
          <a:p>
            <a:r>
              <a:rPr lang="en-US" b="1" dirty="0" smtClean="0"/>
              <a:t>Have you thought about  how you would like to supervise? </a:t>
            </a:r>
            <a:r>
              <a:rPr lang="en-US" sz="3100" b="1" dirty="0" smtClean="0"/>
              <a:t>(what’s your style?)</a:t>
            </a:r>
            <a:r>
              <a:rPr lang="en-US" b="1" dirty="0" smtClean="0"/>
              <a:t/>
            </a:r>
            <a:br>
              <a:rPr lang="en-US" b="1" dirty="0" smtClean="0"/>
            </a:br>
            <a:endParaRPr lang="en-US" dirty="0"/>
          </a:p>
        </p:txBody>
      </p:sp>
      <p:sp>
        <p:nvSpPr>
          <p:cNvPr id="3" name="Subtitle 2"/>
          <p:cNvSpPr>
            <a:spLocks noGrp="1"/>
          </p:cNvSpPr>
          <p:nvPr>
            <p:ph type="subTitle" idx="1"/>
          </p:nvPr>
        </p:nvSpPr>
        <p:spPr>
          <a:xfrm>
            <a:off x="533400" y="1828800"/>
            <a:ext cx="7924800" cy="4800600"/>
          </a:xfrm>
        </p:spPr>
        <p:txBody>
          <a:bodyPr>
            <a:normAutofit/>
          </a:bodyPr>
          <a:lstStyle/>
          <a:p>
            <a:pPr algn="l">
              <a:lnSpc>
                <a:spcPct val="90000"/>
              </a:lnSpc>
            </a:pPr>
            <a:endParaRPr lang="en-US" dirty="0" smtClean="0">
              <a:solidFill>
                <a:schemeClr val="tx1"/>
              </a:solidFill>
            </a:endParaRPr>
          </a:p>
          <a:p>
            <a:pPr algn="l">
              <a:lnSpc>
                <a:spcPct val="90000"/>
              </a:lnSpc>
            </a:pPr>
            <a:r>
              <a:rPr lang="en-US" i="1" dirty="0" smtClean="0">
                <a:solidFill>
                  <a:schemeClr val="tx1"/>
                </a:solidFill>
              </a:rPr>
              <a:t>"</a:t>
            </a:r>
            <a:r>
              <a:rPr lang="en-US" i="1" dirty="0">
                <a:solidFill>
                  <a:schemeClr val="tx1"/>
                </a:solidFill>
              </a:rPr>
              <a:t>I'll just let them get on with it, I'm sure they'll do fine, they don't really want me interfering anyway"</a:t>
            </a:r>
            <a:r>
              <a:rPr lang="en-US" dirty="0">
                <a:solidFill>
                  <a:schemeClr val="tx1"/>
                </a:solidFill>
              </a:rPr>
              <a:t> </a:t>
            </a:r>
            <a:endParaRPr lang="en-US" dirty="0" smtClean="0">
              <a:solidFill>
                <a:schemeClr val="tx1"/>
              </a:solidFill>
            </a:endParaRPr>
          </a:p>
          <a:p>
            <a:pPr algn="l">
              <a:lnSpc>
                <a:spcPct val="90000"/>
              </a:lnSpc>
            </a:pPr>
            <a:endParaRPr lang="en-US" dirty="0">
              <a:solidFill>
                <a:schemeClr val="tx1"/>
              </a:solidFill>
            </a:endParaRPr>
          </a:p>
          <a:p>
            <a:pPr algn="l">
              <a:lnSpc>
                <a:spcPct val="90000"/>
              </a:lnSpc>
            </a:pPr>
            <a:r>
              <a:rPr lang="en-US" i="1" dirty="0" smtClean="0">
                <a:solidFill>
                  <a:schemeClr val="tx1"/>
                </a:solidFill>
              </a:rPr>
              <a:t>"</a:t>
            </a:r>
            <a:r>
              <a:rPr lang="en-US" i="1" dirty="0">
                <a:solidFill>
                  <a:schemeClr val="tx1"/>
                </a:solidFill>
              </a:rPr>
              <a:t>It stands to reason, if </a:t>
            </a:r>
            <a:r>
              <a:rPr lang="en-US" i="1" dirty="0" smtClean="0">
                <a:solidFill>
                  <a:schemeClr val="tx1"/>
                </a:solidFill>
              </a:rPr>
              <a:t>they</a:t>
            </a:r>
            <a:r>
              <a:rPr lang="en-US" i="1" dirty="0">
                <a:solidFill>
                  <a:schemeClr val="tx1"/>
                </a:solidFill>
              </a:rPr>
              <a:t> </a:t>
            </a:r>
            <a:r>
              <a:rPr lang="en-US" i="1" dirty="0" smtClean="0">
                <a:solidFill>
                  <a:schemeClr val="tx1"/>
                </a:solidFill>
              </a:rPr>
              <a:t>seem like they know what they are doing and are </a:t>
            </a:r>
            <a:r>
              <a:rPr lang="en-US" i="1" dirty="0">
                <a:solidFill>
                  <a:schemeClr val="tx1"/>
                </a:solidFill>
              </a:rPr>
              <a:t>happy </a:t>
            </a:r>
            <a:r>
              <a:rPr lang="en-US" i="1" dirty="0" smtClean="0">
                <a:solidFill>
                  <a:schemeClr val="tx1"/>
                </a:solidFill>
              </a:rPr>
              <a:t>the </a:t>
            </a:r>
            <a:r>
              <a:rPr lang="en-US" i="1" dirty="0">
                <a:solidFill>
                  <a:schemeClr val="tx1"/>
                </a:solidFill>
              </a:rPr>
              <a:t>work will take care of itself."</a:t>
            </a:r>
            <a:r>
              <a:rPr lang="en-US" dirty="0">
                <a:solidFill>
                  <a:schemeClr val="tx1"/>
                </a:solidFill>
              </a:rPr>
              <a:t> </a:t>
            </a:r>
          </a:p>
          <a:p>
            <a:endParaRPr lang="en-US" dirty="0">
              <a:solidFill>
                <a:schemeClr val="tx1"/>
              </a:solidFill>
            </a:endParaRPr>
          </a:p>
        </p:txBody>
      </p:sp>
      <p:pic>
        <p:nvPicPr>
          <p:cNvPr id="3074" name="Picture 2" descr="C:\Users\BilzingDJ\AppData\Local\Microsoft\Windows\Temporary Internet Files\Content.IE5\LJ07K1EM\MC900083651[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0668" y="3200400"/>
            <a:ext cx="1513332" cy="1828800"/>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10EF8D20-3252-4AB4-8F65-8B394DEB2748}" type="slidenum">
              <a:rPr lang="en-US" smtClean="0"/>
              <a:t>22</a:t>
            </a:fld>
            <a:endParaRPr lang="en-US" dirty="0"/>
          </a:p>
        </p:txBody>
      </p:sp>
    </p:spTree>
    <p:extLst>
      <p:ext uri="{BB962C8B-B14F-4D97-AF65-F5344CB8AC3E}">
        <p14:creationId xmlns:p14="http://schemas.microsoft.com/office/powerpoint/2010/main" val="3065622048"/>
      </p:ext>
    </p:extLst>
  </p:cSld>
  <p:clrMapOvr>
    <a:masterClrMapping/>
  </p:clrMapOvr>
  <mc:AlternateContent xmlns:mc="http://schemas.openxmlformats.org/markup-compatibility/2006" xmlns:p14="http://schemas.microsoft.com/office/powerpoint/2010/main">
    <mc:Choice Requires="p14">
      <p:transition spd="slow" p14:dur="2000" advTm="30119"/>
    </mc:Choice>
    <mc:Fallback xmlns="">
      <p:transition spd="slow" advTm="30119"/>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890" y="1447800"/>
            <a:ext cx="7772400" cy="1470025"/>
          </a:xfrm>
        </p:spPr>
        <p:txBody>
          <a:bodyPr>
            <a:normAutofit/>
          </a:bodyPr>
          <a:lstStyle/>
          <a:p>
            <a:r>
              <a:rPr lang="en-US" sz="4000" b="1" dirty="0" smtClean="0"/>
              <a:t>Part 2</a:t>
            </a:r>
            <a:endParaRPr lang="en-US" sz="4000" b="1" dirty="0"/>
          </a:p>
        </p:txBody>
      </p:sp>
      <p:sp>
        <p:nvSpPr>
          <p:cNvPr id="3" name="Subtitle 2"/>
          <p:cNvSpPr>
            <a:spLocks noGrp="1"/>
          </p:cNvSpPr>
          <p:nvPr>
            <p:ph type="subTitle" idx="1"/>
          </p:nvPr>
        </p:nvSpPr>
        <p:spPr>
          <a:xfrm>
            <a:off x="1752600" y="2971800"/>
            <a:ext cx="6400800" cy="1752600"/>
          </a:xfrm>
        </p:spPr>
        <p:txBody>
          <a:bodyPr>
            <a:normAutofit/>
          </a:bodyPr>
          <a:lstStyle/>
          <a:p>
            <a:r>
              <a:rPr lang="en-US" sz="4000" b="1" dirty="0" smtClean="0">
                <a:solidFill>
                  <a:schemeClr val="tx1"/>
                </a:solidFill>
              </a:rPr>
              <a:t>Styles of Supervision</a:t>
            </a:r>
            <a:endParaRPr lang="en-US" sz="4000" b="1" dirty="0">
              <a:solidFill>
                <a:schemeClr val="tx1"/>
              </a:solidFill>
            </a:endParaRPr>
          </a:p>
        </p:txBody>
      </p:sp>
      <p:sp>
        <p:nvSpPr>
          <p:cNvPr id="4" name="Slide Number Placeholder 3"/>
          <p:cNvSpPr>
            <a:spLocks noGrp="1"/>
          </p:cNvSpPr>
          <p:nvPr>
            <p:ph type="sldNum" sz="quarter" idx="12"/>
          </p:nvPr>
        </p:nvSpPr>
        <p:spPr/>
        <p:txBody>
          <a:bodyPr/>
          <a:lstStyle/>
          <a:p>
            <a:fld id="{10EF8D20-3252-4AB4-8F65-8B394DEB2748}" type="slidenum">
              <a:rPr lang="en-US" smtClean="0"/>
              <a:t>23</a:t>
            </a:fld>
            <a:endParaRPr lang="en-US" dirty="0"/>
          </a:p>
        </p:txBody>
      </p:sp>
    </p:spTree>
    <p:extLst>
      <p:ext uri="{BB962C8B-B14F-4D97-AF65-F5344CB8AC3E}">
        <p14:creationId xmlns:p14="http://schemas.microsoft.com/office/powerpoint/2010/main" val="1576595986"/>
      </p:ext>
    </p:extLst>
  </p:cSld>
  <p:clrMapOvr>
    <a:masterClrMapping/>
  </p:clrMapOvr>
  <mc:AlternateContent xmlns:mc="http://schemas.openxmlformats.org/markup-compatibility/2006" xmlns:p14="http://schemas.microsoft.com/office/powerpoint/2010/main">
    <mc:Choice Requires="p14">
      <p:transition spd="slow" p14:dur="2000" advTm="14693"/>
    </mc:Choice>
    <mc:Fallback xmlns="">
      <p:transition spd="slow" advTm="14693"/>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990600"/>
            <a:ext cx="8001000" cy="1470025"/>
          </a:xfrm>
        </p:spPr>
        <p:txBody>
          <a:bodyPr>
            <a:normAutofit/>
          </a:bodyPr>
          <a:lstStyle/>
          <a:p>
            <a:r>
              <a:rPr lang="en-US" sz="4000" b="1" dirty="0" smtClean="0"/>
              <a:t>Three Most Common Styles of Supervision</a:t>
            </a:r>
            <a:endParaRPr lang="en-US" sz="4000" b="1" dirty="0"/>
          </a:p>
        </p:txBody>
      </p:sp>
      <p:sp>
        <p:nvSpPr>
          <p:cNvPr id="3" name="Subtitle 2"/>
          <p:cNvSpPr>
            <a:spLocks noGrp="1"/>
          </p:cNvSpPr>
          <p:nvPr>
            <p:ph type="subTitle" idx="1"/>
          </p:nvPr>
        </p:nvSpPr>
        <p:spPr>
          <a:xfrm>
            <a:off x="1295400" y="2590800"/>
            <a:ext cx="6400800" cy="3962400"/>
          </a:xfrm>
        </p:spPr>
        <p:txBody>
          <a:bodyPr>
            <a:normAutofit/>
          </a:bodyPr>
          <a:lstStyle/>
          <a:p>
            <a:pPr marL="2343150" lvl="4" indent="-514350" algn="l">
              <a:buFont typeface="+mj-lt"/>
              <a:buAutoNum type="arabicPeriod"/>
            </a:pPr>
            <a:r>
              <a:rPr lang="en-US" sz="2400" dirty="0" smtClean="0">
                <a:solidFill>
                  <a:schemeClr val="tx1"/>
                </a:solidFill>
              </a:rPr>
              <a:t>Autocrat</a:t>
            </a:r>
          </a:p>
          <a:p>
            <a:pPr marL="2343150" lvl="4" indent="-514350" algn="l">
              <a:buFont typeface="+mj-lt"/>
              <a:buAutoNum type="arabicPeriod"/>
            </a:pPr>
            <a:r>
              <a:rPr lang="en-US" sz="2400" dirty="0" smtClean="0">
                <a:solidFill>
                  <a:schemeClr val="tx1"/>
                </a:solidFill>
              </a:rPr>
              <a:t>Lassie-Faire</a:t>
            </a:r>
          </a:p>
          <a:p>
            <a:pPr marL="2343150" lvl="4" indent="-514350" algn="l">
              <a:buFont typeface="+mj-lt"/>
              <a:buAutoNum type="arabicPeriod"/>
            </a:pPr>
            <a:r>
              <a:rPr lang="en-US" sz="2400" dirty="0" smtClean="0">
                <a:solidFill>
                  <a:schemeClr val="tx1"/>
                </a:solidFill>
              </a:rPr>
              <a:t>Democratic</a:t>
            </a:r>
          </a:p>
          <a:p>
            <a:pPr algn="l"/>
            <a:endParaRPr lang="en-US" sz="2400" dirty="0">
              <a:solidFill>
                <a:schemeClr val="tx1"/>
              </a:solidFill>
            </a:endParaRPr>
          </a:p>
          <a:p>
            <a:r>
              <a:rPr lang="en-US" sz="2400" dirty="0" smtClean="0">
                <a:solidFill>
                  <a:schemeClr val="tx1"/>
                </a:solidFill>
              </a:rPr>
              <a:t>What’s your style ?</a:t>
            </a:r>
            <a:endParaRPr lang="en-US" sz="2400" dirty="0">
              <a:solidFill>
                <a:schemeClr val="tx1"/>
              </a:solidFill>
            </a:endParaRPr>
          </a:p>
        </p:txBody>
      </p:sp>
      <p:pic>
        <p:nvPicPr>
          <p:cNvPr id="2050" name="Picture 2" descr="C:\Users\BilzingDJ\AppData\Local\Microsoft\Windows\Temporary Internet Files\Content.IE5\N5XH96TP\MC90044190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4400" y="2519186"/>
            <a:ext cx="1520825" cy="1797050"/>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10EF8D20-3252-4AB4-8F65-8B394DEB2748}" type="slidenum">
              <a:rPr lang="en-US" smtClean="0"/>
              <a:t>24</a:t>
            </a:fld>
            <a:endParaRPr lang="en-US" dirty="0"/>
          </a:p>
        </p:txBody>
      </p:sp>
    </p:spTree>
    <p:custDataLst>
      <p:tags r:id="rId1"/>
    </p:custDataLst>
    <p:extLst>
      <p:ext uri="{BB962C8B-B14F-4D97-AF65-F5344CB8AC3E}">
        <p14:creationId xmlns:p14="http://schemas.microsoft.com/office/powerpoint/2010/main" val="2698160614"/>
      </p:ext>
    </p:extLst>
  </p:cSld>
  <p:clrMapOvr>
    <a:masterClrMapping/>
  </p:clrMapOvr>
  <mc:AlternateContent xmlns:mc="http://schemas.openxmlformats.org/markup-compatibility/2006" xmlns:p14="http://schemas.microsoft.com/office/powerpoint/2010/main">
    <mc:Choice Requires="p14">
      <p:transition spd="slow" p14:dur="2000" advTm="32771"/>
    </mc:Choice>
    <mc:Fallback xmlns="">
      <p:transition spd="slow" advTm="3277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1066800"/>
            <a:ext cx="8229600" cy="5059363"/>
          </a:xfrm>
        </p:spPr>
        <p:txBody>
          <a:bodyPr>
            <a:normAutofit/>
          </a:bodyPr>
          <a:lstStyle/>
          <a:p>
            <a:pPr>
              <a:lnSpc>
                <a:spcPct val="80000"/>
              </a:lnSpc>
              <a:buFont typeface="Wingdings" pitchFamily="2" charset="2"/>
              <a:buNone/>
            </a:pPr>
            <a:r>
              <a:rPr lang="en-US" sz="4000" b="1" dirty="0"/>
              <a:t>The </a:t>
            </a:r>
            <a:r>
              <a:rPr lang="en-US" sz="4000" b="1" dirty="0" smtClean="0"/>
              <a:t>Autocrat Supervisor</a:t>
            </a:r>
          </a:p>
          <a:p>
            <a:pPr>
              <a:lnSpc>
                <a:spcPct val="80000"/>
              </a:lnSpc>
              <a:buFont typeface="Wingdings" pitchFamily="2" charset="2"/>
              <a:buNone/>
            </a:pPr>
            <a:endParaRPr lang="en-US" sz="2600" b="1" dirty="0"/>
          </a:p>
          <a:p>
            <a:pPr marL="0" indent="0">
              <a:lnSpc>
                <a:spcPct val="80000"/>
              </a:lnSpc>
              <a:buNone/>
            </a:pPr>
            <a:r>
              <a:rPr lang="en-US" sz="2400" dirty="0"/>
              <a:t>The autocratic </a:t>
            </a:r>
            <a:r>
              <a:rPr lang="en-US" sz="2400" dirty="0" smtClean="0"/>
              <a:t>supervisor dominates the </a:t>
            </a:r>
            <a:r>
              <a:rPr lang="en-US" sz="2400" dirty="0" smtClean="0"/>
              <a:t>practicum or internship </a:t>
            </a:r>
            <a:r>
              <a:rPr lang="en-US" sz="2400" dirty="0" smtClean="0"/>
              <a:t>student </a:t>
            </a:r>
            <a:r>
              <a:rPr lang="en-US" sz="2400" dirty="0" smtClean="0"/>
              <a:t>and doesn’t seem to trust the </a:t>
            </a:r>
            <a:r>
              <a:rPr lang="en-US" sz="2400" dirty="0" smtClean="0"/>
              <a:t>student’s </a:t>
            </a:r>
            <a:r>
              <a:rPr lang="en-US" sz="2400" dirty="0" smtClean="0"/>
              <a:t>skills or knowledge. </a:t>
            </a:r>
          </a:p>
          <a:p>
            <a:pPr marL="0" indent="0">
              <a:lnSpc>
                <a:spcPct val="80000"/>
              </a:lnSpc>
              <a:buNone/>
            </a:pPr>
            <a:endParaRPr lang="en-US" sz="2400" dirty="0"/>
          </a:p>
          <a:p>
            <a:pPr marL="0" indent="0">
              <a:lnSpc>
                <a:spcPct val="80000"/>
              </a:lnSpc>
              <a:buNone/>
            </a:pPr>
            <a:r>
              <a:rPr lang="en-US" sz="2400" dirty="0"/>
              <a:t>This approach to </a:t>
            </a:r>
            <a:r>
              <a:rPr lang="en-US" sz="2400" dirty="0" smtClean="0"/>
              <a:t>supervision </a:t>
            </a:r>
            <a:r>
              <a:rPr lang="en-US" sz="2400" dirty="0"/>
              <a:t>generally results in passive resistance from </a:t>
            </a:r>
            <a:r>
              <a:rPr lang="en-US" sz="2400" dirty="0" smtClean="0"/>
              <a:t>the </a:t>
            </a:r>
            <a:r>
              <a:rPr lang="en-US" sz="2400" dirty="0" smtClean="0"/>
              <a:t>student </a:t>
            </a:r>
            <a:r>
              <a:rPr lang="en-US" sz="2400" dirty="0" smtClean="0"/>
              <a:t>and </a:t>
            </a:r>
            <a:r>
              <a:rPr lang="en-US" sz="2400" dirty="0"/>
              <a:t>requires continual pressure and direction from the </a:t>
            </a:r>
            <a:r>
              <a:rPr lang="en-US" sz="2400" dirty="0" smtClean="0"/>
              <a:t>supervisor </a:t>
            </a:r>
            <a:r>
              <a:rPr lang="en-US" sz="2400" dirty="0"/>
              <a:t>in order to get things done. </a:t>
            </a:r>
            <a:endParaRPr lang="en-US" sz="2400" dirty="0" smtClean="0"/>
          </a:p>
          <a:p>
            <a:pPr marL="0" indent="0">
              <a:lnSpc>
                <a:spcPct val="80000"/>
              </a:lnSpc>
              <a:buNone/>
            </a:pPr>
            <a:endParaRPr lang="en-US" sz="2400" dirty="0"/>
          </a:p>
        </p:txBody>
      </p:sp>
      <p:sp>
        <p:nvSpPr>
          <p:cNvPr id="3" name="Slide Number Placeholder 2"/>
          <p:cNvSpPr>
            <a:spLocks noGrp="1"/>
          </p:cNvSpPr>
          <p:nvPr>
            <p:ph type="sldNum" sz="quarter" idx="12"/>
          </p:nvPr>
        </p:nvSpPr>
        <p:spPr/>
        <p:txBody>
          <a:bodyPr/>
          <a:lstStyle/>
          <a:p>
            <a:fld id="{10EF8D20-3252-4AB4-8F65-8B394DEB2748}" type="slidenum">
              <a:rPr lang="en-US" smtClean="0"/>
              <a:t>25</a:t>
            </a:fld>
            <a:endParaRPr lang="en-US" dirty="0"/>
          </a:p>
        </p:txBody>
      </p:sp>
    </p:spTree>
    <p:extLst>
      <p:ext uri="{BB962C8B-B14F-4D97-AF65-F5344CB8AC3E}">
        <p14:creationId xmlns:p14="http://schemas.microsoft.com/office/powerpoint/2010/main" val="2363349934"/>
      </p:ext>
    </p:extLst>
  </p:cSld>
  <p:clrMapOvr>
    <a:masterClrMapping/>
  </p:clrMapOvr>
  <mc:AlternateContent xmlns:mc="http://schemas.openxmlformats.org/markup-compatibility/2006" xmlns:p14="http://schemas.microsoft.com/office/powerpoint/2010/main">
    <mc:Choice Requires="p14">
      <p:transition spd="slow" p14:dur="2000" advTm="35100"/>
    </mc:Choice>
    <mc:Fallback xmlns="">
      <p:transition spd="slow" advTm="35100"/>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a:bodyPr>
          <a:lstStyle/>
          <a:p>
            <a:pPr marL="0" indent="0">
              <a:buNone/>
            </a:pPr>
            <a:r>
              <a:rPr lang="en-US" sz="4000" b="1" dirty="0" smtClean="0"/>
              <a:t>Instances </a:t>
            </a:r>
            <a:r>
              <a:rPr lang="en-US" sz="4000" b="1" dirty="0"/>
              <a:t>where an autocratic style of supervision may </a:t>
            </a:r>
            <a:r>
              <a:rPr lang="en-US" sz="4000" b="1" dirty="0" smtClean="0"/>
              <a:t>be appropriate</a:t>
            </a:r>
            <a:r>
              <a:rPr lang="en-US" sz="4000" dirty="0"/>
              <a:t>. </a:t>
            </a:r>
            <a:endParaRPr lang="en-US" sz="4000" dirty="0" smtClean="0"/>
          </a:p>
          <a:p>
            <a:pPr marL="0" indent="0">
              <a:buNone/>
            </a:pPr>
            <a:endParaRPr lang="en-US" sz="4000" dirty="0" smtClean="0"/>
          </a:p>
          <a:p>
            <a:pPr marL="457200" lvl="1" indent="0">
              <a:buNone/>
            </a:pPr>
            <a:r>
              <a:rPr lang="en-US" sz="2400" dirty="0" smtClean="0"/>
              <a:t>Some </a:t>
            </a:r>
            <a:r>
              <a:rPr lang="en-US" sz="2400" dirty="0"/>
              <a:t>situations may call for urgent </a:t>
            </a:r>
            <a:r>
              <a:rPr lang="en-US" sz="2400" dirty="0" smtClean="0"/>
              <a:t>action and </a:t>
            </a:r>
            <a:r>
              <a:rPr lang="en-US" sz="2400" dirty="0"/>
              <a:t>in these cases an autocratic style of supervision may be best.</a:t>
            </a:r>
          </a:p>
          <a:p>
            <a:endParaRPr lang="en-US" sz="2400" dirty="0"/>
          </a:p>
        </p:txBody>
      </p:sp>
      <p:sp>
        <p:nvSpPr>
          <p:cNvPr id="4" name="Slide Number Placeholder 3"/>
          <p:cNvSpPr>
            <a:spLocks noGrp="1"/>
          </p:cNvSpPr>
          <p:nvPr>
            <p:ph type="sldNum" sz="quarter" idx="12"/>
          </p:nvPr>
        </p:nvSpPr>
        <p:spPr/>
        <p:txBody>
          <a:bodyPr/>
          <a:lstStyle/>
          <a:p>
            <a:fld id="{10EF8D20-3252-4AB4-8F65-8B394DEB2748}" type="slidenum">
              <a:rPr lang="en-US" smtClean="0"/>
              <a:t>26</a:t>
            </a:fld>
            <a:endParaRPr lang="en-US" dirty="0"/>
          </a:p>
        </p:txBody>
      </p:sp>
    </p:spTree>
    <p:extLst>
      <p:ext uri="{BB962C8B-B14F-4D97-AF65-F5344CB8AC3E}">
        <p14:creationId xmlns:p14="http://schemas.microsoft.com/office/powerpoint/2010/main" val="3386911113"/>
      </p:ext>
    </p:extLst>
  </p:cSld>
  <p:clrMapOvr>
    <a:masterClrMapping/>
  </p:clrMapOvr>
  <mc:AlternateContent xmlns:mc="http://schemas.openxmlformats.org/markup-compatibility/2006" xmlns:p14="http://schemas.microsoft.com/office/powerpoint/2010/main">
    <mc:Choice Requires="p14">
      <p:transition spd="slow" p14:dur="2000" advTm="32987"/>
    </mc:Choice>
    <mc:Fallback xmlns="">
      <p:transition spd="slow" advTm="32987"/>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p:txBody>
          <a:bodyPr/>
          <a:lstStyle/>
          <a:p>
            <a:pPr marL="0" indent="0">
              <a:lnSpc>
                <a:spcPct val="90000"/>
              </a:lnSpc>
              <a:buNone/>
            </a:pPr>
            <a:r>
              <a:rPr lang="en-US" sz="4000" b="1" dirty="0"/>
              <a:t>The Laissez-Faire </a:t>
            </a:r>
            <a:r>
              <a:rPr lang="en-US" sz="4000" b="1" dirty="0" smtClean="0"/>
              <a:t>Supervisor</a:t>
            </a:r>
          </a:p>
          <a:p>
            <a:pPr marL="0" indent="0">
              <a:lnSpc>
                <a:spcPct val="90000"/>
              </a:lnSpc>
              <a:buNone/>
            </a:pPr>
            <a:endParaRPr lang="en-US" b="1" dirty="0"/>
          </a:p>
          <a:p>
            <a:pPr marL="0" indent="0">
              <a:lnSpc>
                <a:spcPct val="90000"/>
              </a:lnSpc>
              <a:buNone/>
            </a:pPr>
            <a:r>
              <a:rPr lang="en-US" sz="2400" dirty="0"/>
              <a:t>The Laissez-Faire </a:t>
            </a:r>
            <a:r>
              <a:rPr lang="en-US" sz="2400" dirty="0" smtClean="0"/>
              <a:t>supervisor </a:t>
            </a:r>
            <a:r>
              <a:rPr lang="en-US" sz="2400" dirty="0"/>
              <a:t>exercises little control over </a:t>
            </a:r>
            <a:r>
              <a:rPr lang="en-US" sz="2400" dirty="0" smtClean="0"/>
              <a:t>the </a:t>
            </a:r>
            <a:r>
              <a:rPr lang="en-US" sz="2400" dirty="0" smtClean="0"/>
              <a:t>practicum or internship student, </a:t>
            </a:r>
            <a:r>
              <a:rPr lang="en-US" sz="2400" dirty="0"/>
              <a:t>leaving </a:t>
            </a:r>
            <a:r>
              <a:rPr lang="en-US" sz="2400" dirty="0" smtClean="0"/>
              <a:t>the </a:t>
            </a:r>
            <a:r>
              <a:rPr lang="en-US" sz="2400" dirty="0" smtClean="0"/>
              <a:t>student </a:t>
            </a:r>
            <a:r>
              <a:rPr lang="en-US" sz="2400" dirty="0" smtClean="0"/>
              <a:t>to </a:t>
            </a:r>
            <a:r>
              <a:rPr lang="en-US" sz="2400" dirty="0"/>
              <a:t>sort out </a:t>
            </a:r>
            <a:r>
              <a:rPr lang="en-US" sz="2400" dirty="0" smtClean="0"/>
              <a:t>his/her </a:t>
            </a:r>
            <a:r>
              <a:rPr lang="en-US" sz="2400" dirty="0"/>
              <a:t>roles and tackle their </a:t>
            </a:r>
            <a:r>
              <a:rPr lang="en-US" sz="2400" dirty="0" smtClean="0"/>
              <a:t>work without </a:t>
            </a:r>
            <a:r>
              <a:rPr lang="en-US" sz="2400" dirty="0"/>
              <a:t>participating in </a:t>
            </a:r>
            <a:r>
              <a:rPr lang="en-US" sz="2400" dirty="0" smtClean="0"/>
              <a:t>the process. </a:t>
            </a:r>
          </a:p>
          <a:p>
            <a:pPr marL="0" indent="0">
              <a:lnSpc>
                <a:spcPct val="90000"/>
              </a:lnSpc>
              <a:buNone/>
            </a:pPr>
            <a:endParaRPr lang="en-US" sz="2800" dirty="0"/>
          </a:p>
        </p:txBody>
      </p:sp>
      <p:sp>
        <p:nvSpPr>
          <p:cNvPr id="3" name="Slide Number Placeholder 2"/>
          <p:cNvSpPr>
            <a:spLocks noGrp="1"/>
          </p:cNvSpPr>
          <p:nvPr>
            <p:ph type="sldNum" sz="quarter" idx="12"/>
          </p:nvPr>
        </p:nvSpPr>
        <p:spPr/>
        <p:txBody>
          <a:bodyPr/>
          <a:lstStyle/>
          <a:p>
            <a:fld id="{10EF8D20-3252-4AB4-8F65-8B394DEB2748}" type="slidenum">
              <a:rPr lang="en-US" smtClean="0"/>
              <a:t>27</a:t>
            </a:fld>
            <a:endParaRPr lang="en-US" dirty="0"/>
          </a:p>
        </p:txBody>
      </p:sp>
    </p:spTree>
    <p:extLst>
      <p:ext uri="{BB962C8B-B14F-4D97-AF65-F5344CB8AC3E}">
        <p14:creationId xmlns:p14="http://schemas.microsoft.com/office/powerpoint/2010/main" val="3242545875"/>
      </p:ext>
    </p:extLst>
  </p:cSld>
  <p:clrMapOvr>
    <a:masterClrMapping/>
  </p:clrMapOvr>
  <mc:AlternateContent xmlns:mc="http://schemas.openxmlformats.org/markup-compatibility/2006" xmlns:p14="http://schemas.microsoft.com/office/powerpoint/2010/main">
    <mc:Choice Requires="p14">
      <p:transition spd="slow" p14:dur="2000" advTm="30537"/>
    </mc:Choice>
    <mc:Fallback xmlns="">
      <p:transition spd="slow" advTm="30537"/>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457200" y="1066800"/>
            <a:ext cx="8229600" cy="5059363"/>
          </a:xfrm>
        </p:spPr>
        <p:txBody>
          <a:bodyPr>
            <a:normAutofit/>
          </a:bodyPr>
          <a:lstStyle/>
          <a:p>
            <a:pPr marL="0" indent="0">
              <a:lnSpc>
                <a:spcPct val="90000"/>
              </a:lnSpc>
              <a:buNone/>
            </a:pPr>
            <a:r>
              <a:rPr lang="en-US" sz="4000" b="1" dirty="0" smtClean="0"/>
              <a:t>There are also situations </a:t>
            </a:r>
            <a:r>
              <a:rPr lang="en-US" sz="4000" b="1" dirty="0"/>
              <a:t>where the Laissez-Faire approach can be effective. </a:t>
            </a:r>
            <a:endParaRPr lang="en-US" sz="4000" b="1" dirty="0" smtClean="0"/>
          </a:p>
          <a:p>
            <a:pPr marL="0" indent="0">
              <a:lnSpc>
                <a:spcPct val="90000"/>
              </a:lnSpc>
              <a:buNone/>
            </a:pPr>
            <a:endParaRPr lang="en-US" b="1" dirty="0"/>
          </a:p>
          <a:p>
            <a:pPr marL="971550" lvl="1" indent="-514350">
              <a:lnSpc>
                <a:spcPct val="90000"/>
              </a:lnSpc>
              <a:buFont typeface="+mj-lt"/>
              <a:buAutoNum type="arabicPeriod"/>
            </a:pPr>
            <a:r>
              <a:rPr lang="en-US" sz="2400" dirty="0" smtClean="0"/>
              <a:t>When supervising  highly </a:t>
            </a:r>
            <a:r>
              <a:rPr lang="en-US" sz="2400" dirty="0"/>
              <a:t>motivated and skilled </a:t>
            </a:r>
            <a:r>
              <a:rPr lang="en-US" sz="2400" dirty="0" smtClean="0"/>
              <a:t>individuals </a:t>
            </a:r>
            <a:r>
              <a:rPr lang="en-US" sz="2400" dirty="0"/>
              <a:t>who have produced excellent work in the past. </a:t>
            </a:r>
          </a:p>
          <a:p>
            <a:pPr marL="971550" lvl="1" indent="-514350">
              <a:lnSpc>
                <a:spcPct val="90000"/>
              </a:lnSpc>
              <a:buFont typeface="+mj-lt"/>
              <a:buAutoNum type="arabicPeriod"/>
            </a:pPr>
            <a:endParaRPr lang="en-US" sz="2400" dirty="0" smtClean="0"/>
          </a:p>
          <a:p>
            <a:pPr marL="971550" lvl="1" indent="-514350">
              <a:lnSpc>
                <a:spcPct val="90000"/>
              </a:lnSpc>
              <a:buFont typeface="+mj-lt"/>
              <a:buAutoNum type="arabicPeriod"/>
            </a:pPr>
            <a:r>
              <a:rPr lang="en-US" sz="2400" dirty="0" smtClean="0"/>
              <a:t>By </a:t>
            </a:r>
            <a:r>
              <a:rPr lang="en-US" sz="2400" dirty="0"/>
              <a:t>handing over ownership, a </a:t>
            </a:r>
            <a:r>
              <a:rPr lang="en-US" sz="2400" dirty="0" smtClean="0"/>
              <a:t>supervisor </a:t>
            </a:r>
            <a:r>
              <a:rPr lang="en-US" sz="2400" dirty="0"/>
              <a:t>can empower </a:t>
            </a:r>
            <a:r>
              <a:rPr lang="en-US" sz="2400" dirty="0" smtClean="0"/>
              <a:t>their </a:t>
            </a:r>
            <a:r>
              <a:rPr lang="en-US" sz="2400" dirty="0" smtClean="0"/>
              <a:t>student</a:t>
            </a:r>
            <a:r>
              <a:rPr lang="en-US" sz="2400" dirty="0" smtClean="0"/>
              <a:t> </a:t>
            </a:r>
            <a:r>
              <a:rPr lang="en-US" sz="2400" dirty="0" smtClean="0"/>
              <a:t>to </a:t>
            </a:r>
            <a:r>
              <a:rPr lang="en-US" sz="2400" dirty="0"/>
              <a:t>achieve their </a:t>
            </a:r>
            <a:r>
              <a:rPr lang="en-US" sz="2400" dirty="0" smtClean="0"/>
              <a:t>practicum or internship</a:t>
            </a:r>
            <a:r>
              <a:rPr lang="en-US" sz="2400" dirty="0" smtClean="0"/>
              <a:t> </a:t>
            </a:r>
            <a:r>
              <a:rPr lang="en-US" sz="2400" dirty="0" smtClean="0"/>
              <a:t>goals</a:t>
            </a:r>
            <a:r>
              <a:rPr lang="en-US" sz="2400" dirty="0"/>
              <a:t>. </a:t>
            </a:r>
          </a:p>
        </p:txBody>
      </p:sp>
      <p:sp>
        <p:nvSpPr>
          <p:cNvPr id="3" name="Slide Number Placeholder 2"/>
          <p:cNvSpPr>
            <a:spLocks noGrp="1"/>
          </p:cNvSpPr>
          <p:nvPr>
            <p:ph type="sldNum" sz="quarter" idx="12"/>
          </p:nvPr>
        </p:nvSpPr>
        <p:spPr/>
        <p:txBody>
          <a:bodyPr/>
          <a:lstStyle/>
          <a:p>
            <a:fld id="{10EF8D20-3252-4AB4-8F65-8B394DEB2748}" type="slidenum">
              <a:rPr lang="en-US" smtClean="0"/>
              <a:t>28</a:t>
            </a:fld>
            <a:endParaRPr lang="en-US" dirty="0"/>
          </a:p>
        </p:txBody>
      </p:sp>
    </p:spTree>
    <p:extLst>
      <p:ext uri="{BB962C8B-B14F-4D97-AF65-F5344CB8AC3E}">
        <p14:creationId xmlns:p14="http://schemas.microsoft.com/office/powerpoint/2010/main" val="3770136666"/>
      </p:ext>
    </p:extLst>
  </p:cSld>
  <p:clrMapOvr>
    <a:masterClrMapping/>
  </p:clrMapOvr>
  <mc:AlternateContent xmlns:mc="http://schemas.openxmlformats.org/markup-compatibility/2006" xmlns:p14="http://schemas.microsoft.com/office/powerpoint/2010/main">
    <mc:Choice Requires="p14">
      <p:transition spd="slow" p14:dur="2000" advTm="37118"/>
    </mc:Choice>
    <mc:Fallback xmlns="">
      <p:transition spd="slow" advTm="37118"/>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p:txBody>
          <a:bodyPr/>
          <a:lstStyle/>
          <a:p>
            <a:pPr marL="0" indent="0">
              <a:buNone/>
            </a:pPr>
            <a:r>
              <a:rPr lang="en-US" sz="4000" b="1" dirty="0"/>
              <a:t>The </a:t>
            </a:r>
            <a:r>
              <a:rPr lang="en-US" sz="4000" b="1" dirty="0" smtClean="0"/>
              <a:t>Democratic  Supervisor</a:t>
            </a:r>
            <a:endParaRPr lang="en-US" sz="4000" b="1" dirty="0"/>
          </a:p>
          <a:p>
            <a:pPr marL="0" indent="0">
              <a:buNone/>
            </a:pPr>
            <a:endParaRPr lang="en-US" sz="2800" dirty="0" smtClean="0"/>
          </a:p>
          <a:p>
            <a:pPr marL="0" indent="0">
              <a:buNone/>
            </a:pPr>
            <a:r>
              <a:rPr lang="en-US" sz="2400" dirty="0" smtClean="0"/>
              <a:t>The </a:t>
            </a:r>
            <a:r>
              <a:rPr lang="en-US" sz="2400" dirty="0"/>
              <a:t>democratic </a:t>
            </a:r>
            <a:r>
              <a:rPr lang="en-US" sz="2400" dirty="0" smtClean="0"/>
              <a:t>supervisor </a:t>
            </a:r>
            <a:r>
              <a:rPr lang="en-US" sz="2400" dirty="0"/>
              <a:t>makes decisions by consulting </a:t>
            </a:r>
            <a:r>
              <a:rPr lang="en-US" sz="2400" dirty="0" smtClean="0"/>
              <a:t>with the </a:t>
            </a:r>
            <a:r>
              <a:rPr lang="en-US" sz="2400" dirty="0" smtClean="0"/>
              <a:t>practicum or internship student while </a:t>
            </a:r>
            <a:r>
              <a:rPr lang="en-US" sz="2400" dirty="0" smtClean="0"/>
              <a:t>still maintaining some control over </a:t>
            </a:r>
            <a:r>
              <a:rPr lang="en-US" sz="2400" dirty="0"/>
              <a:t>the </a:t>
            </a:r>
            <a:r>
              <a:rPr lang="en-US" sz="2400" dirty="0" smtClean="0"/>
              <a:t>placement </a:t>
            </a:r>
            <a:r>
              <a:rPr lang="en-US" sz="2400" dirty="0" smtClean="0"/>
              <a:t>experience. </a:t>
            </a:r>
            <a:r>
              <a:rPr lang="en-US" sz="2400" dirty="0"/>
              <a:t>The democratic </a:t>
            </a:r>
            <a:r>
              <a:rPr lang="en-US" sz="2400" dirty="0" smtClean="0"/>
              <a:t>supervisor </a:t>
            </a:r>
            <a:r>
              <a:rPr lang="en-US" sz="2400" dirty="0"/>
              <a:t>allows </a:t>
            </a:r>
            <a:r>
              <a:rPr lang="en-US" sz="2400" dirty="0" smtClean="0"/>
              <a:t>the </a:t>
            </a:r>
            <a:r>
              <a:rPr lang="en-US" sz="2400" dirty="0" smtClean="0"/>
              <a:t>student </a:t>
            </a:r>
            <a:r>
              <a:rPr lang="en-US" sz="2400" dirty="0" smtClean="0"/>
              <a:t>to be a part of deciding </a:t>
            </a:r>
            <a:r>
              <a:rPr lang="en-US" sz="2400" dirty="0"/>
              <a:t>how </a:t>
            </a:r>
            <a:r>
              <a:rPr lang="en-US" sz="2400" dirty="0" smtClean="0"/>
              <a:t>and when the </a:t>
            </a:r>
            <a:r>
              <a:rPr lang="en-US" sz="2400" dirty="0"/>
              <a:t>task will be </a:t>
            </a:r>
            <a:r>
              <a:rPr lang="en-US" sz="2400" dirty="0" smtClean="0"/>
              <a:t>tackled and provides input when needed.</a:t>
            </a:r>
            <a:endParaRPr lang="en-US" sz="2400" dirty="0"/>
          </a:p>
        </p:txBody>
      </p:sp>
      <p:sp>
        <p:nvSpPr>
          <p:cNvPr id="3" name="Slide Number Placeholder 2"/>
          <p:cNvSpPr>
            <a:spLocks noGrp="1"/>
          </p:cNvSpPr>
          <p:nvPr>
            <p:ph type="sldNum" sz="quarter" idx="12"/>
          </p:nvPr>
        </p:nvSpPr>
        <p:spPr/>
        <p:txBody>
          <a:bodyPr/>
          <a:lstStyle/>
          <a:p>
            <a:fld id="{10EF8D20-3252-4AB4-8F65-8B394DEB2748}" type="slidenum">
              <a:rPr lang="en-US" smtClean="0"/>
              <a:t>29</a:t>
            </a:fld>
            <a:endParaRPr lang="en-US" dirty="0"/>
          </a:p>
        </p:txBody>
      </p:sp>
    </p:spTree>
    <p:extLst>
      <p:ext uri="{BB962C8B-B14F-4D97-AF65-F5344CB8AC3E}">
        <p14:creationId xmlns:p14="http://schemas.microsoft.com/office/powerpoint/2010/main" val="3794763372"/>
      </p:ext>
    </p:extLst>
  </p:cSld>
  <p:clrMapOvr>
    <a:masterClrMapping/>
  </p:clrMapOvr>
  <mc:AlternateContent xmlns:mc="http://schemas.openxmlformats.org/markup-compatibility/2006" xmlns:p14="http://schemas.microsoft.com/office/powerpoint/2010/main">
    <mc:Choice Requires="p14">
      <p:transition spd="slow" p14:dur="2000" advTm="33553"/>
    </mc:Choice>
    <mc:Fallback xmlns="">
      <p:transition spd="slow" advTm="33553"/>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229600" cy="6035675"/>
          </a:xfrm>
        </p:spPr>
        <p:txBody>
          <a:bodyPr>
            <a:normAutofit/>
          </a:bodyPr>
          <a:lstStyle/>
          <a:p>
            <a:pPr marL="0" indent="0" algn="ctr">
              <a:buNone/>
            </a:pPr>
            <a:r>
              <a:rPr lang="en-US" dirty="0" smtClean="0">
                <a:cs typeface="Arabic Typesetting" pitchFamily="66" charset="-78"/>
              </a:rPr>
              <a:t>This </a:t>
            </a:r>
            <a:r>
              <a:rPr lang="en-US" dirty="0">
                <a:cs typeface="Arabic Typesetting" pitchFamily="66" charset="-78"/>
              </a:rPr>
              <a:t>presentation is delivered in Four (4) </a:t>
            </a:r>
            <a:r>
              <a:rPr lang="en-US" dirty="0" smtClean="0">
                <a:cs typeface="Arabic Typesetting" pitchFamily="66" charset="-78"/>
              </a:rPr>
              <a:t>parts:  </a:t>
            </a:r>
          </a:p>
          <a:p>
            <a:pPr marL="0" indent="0">
              <a:buNone/>
            </a:pPr>
            <a:endParaRPr lang="en-US" sz="1700" dirty="0" smtClean="0">
              <a:cs typeface="Arabic Typesetting" pitchFamily="66" charset="-78"/>
            </a:endParaRPr>
          </a:p>
          <a:p>
            <a:pPr marL="0" indent="0">
              <a:buNone/>
            </a:pPr>
            <a:r>
              <a:rPr lang="en-US" sz="2600" dirty="0" smtClean="0">
                <a:cs typeface="Arabic Typesetting" pitchFamily="66" charset="-78"/>
              </a:rPr>
              <a:t>Part 1 </a:t>
            </a:r>
          </a:p>
          <a:p>
            <a:pPr marL="400050" lvl="1" indent="0">
              <a:buNone/>
            </a:pPr>
            <a:r>
              <a:rPr lang="en-US" sz="2200" dirty="0" smtClean="0">
                <a:cs typeface="Arabic Typesetting" pitchFamily="66" charset="-78"/>
              </a:rPr>
              <a:t>Describes </a:t>
            </a:r>
            <a:r>
              <a:rPr lang="en-US" sz="2200" dirty="0">
                <a:cs typeface="Arabic Typesetting" pitchFamily="66" charset="-78"/>
              </a:rPr>
              <a:t>the purpose of the presentation, definitions of supervision, supervision requirements, approaches to supervision, and supervision </a:t>
            </a:r>
            <a:r>
              <a:rPr lang="en-US" sz="2200" dirty="0" smtClean="0">
                <a:cs typeface="Arabic Typesetting" pitchFamily="66" charset="-78"/>
              </a:rPr>
              <a:t>goals</a:t>
            </a:r>
            <a:r>
              <a:rPr lang="en-US" sz="2200" dirty="0">
                <a:cs typeface="Arabic Typesetting" pitchFamily="66" charset="-78"/>
              </a:rPr>
              <a:t>.</a:t>
            </a:r>
            <a:r>
              <a:rPr lang="en-US" sz="2200" dirty="0" smtClean="0">
                <a:cs typeface="Arabic Typesetting" pitchFamily="66" charset="-78"/>
              </a:rPr>
              <a:t> </a:t>
            </a:r>
          </a:p>
          <a:p>
            <a:pPr marL="0" indent="0">
              <a:buNone/>
            </a:pPr>
            <a:r>
              <a:rPr lang="en-US" sz="2600" dirty="0" smtClean="0">
                <a:cs typeface="Arabic Typesetting" pitchFamily="66" charset="-78"/>
              </a:rPr>
              <a:t>Part 2 </a:t>
            </a:r>
          </a:p>
          <a:p>
            <a:pPr marL="400050" lvl="1" indent="0">
              <a:buNone/>
            </a:pPr>
            <a:r>
              <a:rPr lang="en-US" sz="2200" dirty="0" smtClean="0">
                <a:cs typeface="Arabic Typesetting" pitchFamily="66" charset="-78"/>
              </a:rPr>
              <a:t>Describes </a:t>
            </a:r>
            <a:r>
              <a:rPr lang="en-US" sz="2200" dirty="0">
                <a:cs typeface="Arabic Typesetting" pitchFamily="66" charset="-78"/>
              </a:rPr>
              <a:t>the </a:t>
            </a:r>
            <a:r>
              <a:rPr lang="en-US" sz="2200" dirty="0" smtClean="0">
                <a:cs typeface="Arabic Typesetting" pitchFamily="66" charset="-78"/>
              </a:rPr>
              <a:t>Three Most Common Styles </a:t>
            </a:r>
            <a:r>
              <a:rPr lang="en-US" sz="2200" dirty="0">
                <a:cs typeface="Arabic Typesetting" pitchFamily="66" charset="-78"/>
              </a:rPr>
              <a:t>of </a:t>
            </a:r>
            <a:r>
              <a:rPr lang="en-US" sz="2200" dirty="0" smtClean="0">
                <a:cs typeface="Arabic Typesetting" pitchFamily="66" charset="-78"/>
              </a:rPr>
              <a:t>supervision</a:t>
            </a:r>
            <a:r>
              <a:rPr lang="en-US" sz="2200" dirty="0">
                <a:cs typeface="Arabic Typesetting" pitchFamily="66" charset="-78"/>
              </a:rPr>
              <a:t>.</a:t>
            </a:r>
            <a:endParaRPr lang="en-US" sz="2200" dirty="0" smtClean="0">
              <a:cs typeface="Arabic Typesetting" pitchFamily="66" charset="-78"/>
            </a:endParaRPr>
          </a:p>
          <a:p>
            <a:pPr marL="0" indent="0">
              <a:buNone/>
            </a:pPr>
            <a:r>
              <a:rPr lang="en-US" sz="2600" dirty="0" smtClean="0">
                <a:cs typeface="Arabic Typesetting" pitchFamily="66" charset="-78"/>
              </a:rPr>
              <a:t>Part 3 </a:t>
            </a:r>
          </a:p>
          <a:p>
            <a:pPr marL="400050" lvl="1" indent="0">
              <a:buNone/>
            </a:pPr>
            <a:r>
              <a:rPr lang="en-US" sz="2200" dirty="0" smtClean="0">
                <a:cs typeface="Arabic Typesetting" pitchFamily="66" charset="-78"/>
              </a:rPr>
              <a:t>Provides more </a:t>
            </a:r>
            <a:r>
              <a:rPr lang="en-US" sz="2200" dirty="0">
                <a:cs typeface="Arabic Typesetting" pitchFamily="66" charset="-78"/>
              </a:rPr>
              <a:t>detail about a particular style of supervision that </a:t>
            </a:r>
            <a:r>
              <a:rPr lang="en-US" sz="2200" dirty="0" smtClean="0">
                <a:cs typeface="Arabic Typesetting" pitchFamily="66" charset="-78"/>
              </a:rPr>
              <a:t>Lakeland believes works </a:t>
            </a:r>
            <a:r>
              <a:rPr lang="en-US" sz="2200" dirty="0">
                <a:cs typeface="Arabic Typesetting" pitchFamily="66" charset="-78"/>
              </a:rPr>
              <a:t>best with graduate students in </a:t>
            </a:r>
            <a:r>
              <a:rPr lang="en-US" sz="2200" dirty="0" smtClean="0">
                <a:cs typeface="Arabic Typesetting" pitchFamily="66" charset="-78"/>
              </a:rPr>
              <a:t>counseling.</a:t>
            </a:r>
          </a:p>
          <a:p>
            <a:pPr marL="0" indent="0">
              <a:buNone/>
            </a:pPr>
            <a:r>
              <a:rPr lang="en-US" sz="2600" dirty="0" smtClean="0">
                <a:cs typeface="Arabic Typesetting" pitchFamily="66" charset="-78"/>
              </a:rPr>
              <a:t>Part 4  </a:t>
            </a:r>
          </a:p>
          <a:p>
            <a:pPr marL="400050" lvl="1" indent="0">
              <a:buNone/>
            </a:pPr>
            <a:r>
              <a:rPr lang="en-US" sz="2200" dirty="0" smtClean="0">
                <a:cs typeface="Arabic Typesetting" pitchFamily="66" charset="-78"/>
              </a:rPr>
              <a:t>Describes </a:t>
            </a:r>
            <a:r>
              <a:rPr lang="en-US" sz="2200" dirty="0">
                <a:cs typeface="Arabic Typesetting" pitchFamily="66" charset="-78"/>
              </a:rPr>
              <a:t>tips for giving feedback and asks for some additional information concerning the Internship experience</a:t>
            </a:r>
            <a:r>
              <a:rPr lang="en-US" sz="2000" dirty="0">
                <a:cs typeface="Arabic Typesetting" pitchFamily="66" charset="-78"/>
              </a:rPr>
              <a:t>.</a:t>
            </a:r>
          </a:p>
          <a:p>
            <a:endParaRPr lang="en-US" dirty="0"/>
          </a:p>
        </p:txBody>
      </p:sp>
      <p:sp>
        <p:nvSpPr>
          <p:cNvPr id="4" name="Slide Number Placeholder 3"/>
          <p:cNvSpPr>
            <a:spLocks noGrp="1"/>
          </p:cNvSpPr>
          <p:nvPr>
            <p:ph type="sldNum" sz="quarter" idx="12"/>
          </p:nvPr>
        </p:nvSpPr>
        <p:spPr/>
        <p:txBody>
          <a:bodyPr/>
          <a:lstStyle/>
          <a:p>
            <a:fld id="{10EF8D20-3252-4AB4-8F65-8B394DEB2748}" type="slidenum">
              <a:rPr lang="en-US" smtClean="0"/>
              <a:t>3</a:t>
            </a:fld>
            <a:endParaRPr lang="en-US" dirty="0"/>
          </a:p>
        </p:txBody>
      </p:sp>
    </p:spTree>
    <p:custDataLst>
      <p:tags r:id="rId1"/>
    </p:custDataLst>
    <p:extLst>
      <p:ext uri="{BB962C8B-B14F-4D97-AF65-F5344CB8AC3E}">
        <p14:creationId xmlns:p14="http://schemas.microsoft.com/office/powerpoint/2010/main" val="3251771205"/>
      </p:ext>
    </p:extLst>
  </p:cSld>
  <p:clrMapOvr>
    <a:masterClrMapping/>
  </p:clrMapOvr>
  <mc:AlternateContent xmlns:mc="http://schemas.openxmlformats.org/markup-compatibility/2006" xmlns:p14="http://schemas.microsoft.com/office/powerpoint/2010/main">
    <mc:Choice Requires="p14">
      <p:transition spd="slow" p14:dur="2000" advTm="43425"/>
    </mc:Choice>
    <mc:Fallback xmlns="">
      <p:transition spd="slow" advTm="4342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381000" y="914400"/>
            <a:ext cx="8305800" cy="5745163"/>
          </a:xfrm>
        </p:spPr>
        <p:txBody>
          <a:bodyPr>
            <a:normAutofit/>
          </a:bodyPr>
          <a:lstStyle/>
          <a:p>
            <a:pPr marL="0" indent="0">
              <a:lnSpc>
                <a:spcPct val="90000"/>
              </a:lnSpc>
              <a:buNone/>
            </a:pPr>
            <a:r>
              <a:rPr lang="en-US" sz="4700" b="1" dirty="0"/>
              <a:t>A good democratic </a:t>
            </a:r>
            <a:r>
              <a:rPr lang="en-US" sz="4700" b="1" dirty="0" smtClean="0"/>
              <a:t>supervisor:</a:t>
            </a:r>
            <a:endParaRPr lang="en-US" sz="4700" b="1" dirty="0"/>
          </a:p>
          <a:p>
            <a:pPr>
              <a:lnSpc>
                <a:spcPct val="90000"/>
              </a:lnSpc>
              <a:buFont typeface="Wingdings" pitchFamily="2" charset="2"/>
              <a:buNone/>
            </a:pPr>
            <a:r>
              <a:rPr lang="en-US" sz="2100" dirty="0"/>
              <a:t>	</a:t>
            </a:r>
            <a:endParaRPr lang="en-US" sz="2100" dirty="0" smtClean="0"/>
          </a:p>
          <a:p>
            <a:pPr lvl="1">
              <a:lnSpc>
                <a:spcPct val="90000"/>
              </a:lnSpc>
              <a:buFont typeface="Arial" pitchFamily="34" charset="0"/>
              <a:buChar char="•"/>
            </a:pPr>
            <a:r>
              <a:rPr lang="en-US" sz="2400" dirty="0" smtClean="0"/>
              <a:t>Encourages </a:t>
            </a:r>
            <a:r>
              <a:rPr lang="en-US" sz="2400" dirty="0"/>
              <a:t>participation and delegates </a:t>
            </a:r>
            <a:r>
              <a:rPr lang="en-US" sz="2400" dirty="0" smtClean="0"/>
              <a:t>wisely and never </a:t>
            </a:r>
            <a:r>
              <a:rPr lang="en-US" sz="2400" dirty="0"/>
              <a:t>loses sight of the fact that </a:t>
            </a:r>
            <a:r>
              <a:rPr lang="en-US" sz="2400" dirty="0" smtClean="0"/>
              <a:t>he/she </a:t>
            </a:r>
            <a:r>
              <a:rPr lang="en-US" sz="2400" dirty="0"/>
              <a:t>bears the crucial responsibility of </a:t>
            </a:r>
            <a:r>
              <a:rPr lang="en-US" sz="2400" dirty="0" smtClean="0"/>
              <a:t>the </a:t>
            </a:r>
            <a:r>
              <a:rPr lang="en-US" sz="2400" dirty="0" smtClean="0"/>
              <a:t>placement </a:t>
            </a:r>
            <a:r>
              <a:rPr lang="en-US" sz="2400" dirty="0" smtClean="0"/>
              <a:t>experience.</a:t>
            </a:r>
            <a:endParaRPr lang="en-US" sz="2400" dirty="0"/>
          </a:p>
          <a:p>
            <a:pPr>
              <a:lnSpc>
                <a:spcPct val="90000"/>
              </a:lnSpc>
              <a:buFont typeface="Wingdings" pitchFamily="2" charset="2"/>
              <a:buNone/>
            </a:pPr>
            <a:endParaRPr lang="en-US" sz="2400" dirty="0" smtClean="0"/>
          </a:p>
          <a:p>
            <a:pPr lvl="1">
              <a:lnSpc>
                <a:spcPct val="90000"/>
              </a:lnSpc>
              <a:buFont typeface="Arial" pitchFamily="34" charset="0"/>
              <a:buChar char="•"/>
            </a:pPr>
            <a:r>
              <a:rPr lang="en-US" sz="2400" dirty="0" smtClean="0"/>
              <a:t>Values discussion </a:t>
            </a:r>
            <a:r>
              <a:rPr lang="en-US" sz="2400" dirty="0"/>
              <a:t>and input from </a:t>
            </a:r>
            <a:r>
              <a:rPr lang="en-US" sz="2400" dirty="0" smtClean="0"/>
              <a:t>the </a:t>
            </a:r>
            <a:r>
              <a:rPr lang="en-US" sz="2400" dirty="0" smtClean="0"/>
              <a:t>student </a:t>
            </a:r>
            <a:r>
              <a:rPr lang="en-US" sz="2400" dirty="0" smtClean="0"/>
              <a:t>and </a:t>
            </a:r>
            <a:r>
              <a:rPr lang="en-US" sz="2400" dirty="0"/>
              <a:t>can be seen as drawing from a pool of </a:t>
            </a:r>
            <a:r>
              <a:rPr lang="en-US" sz="2400" dirty="0" smtClean="0"/>
              <a:t>the </a:t>
            </a:r>
            <a:r>
              <a:rPr lang="en-US" sz="2400" dirty="0" smtClean="0"/>
              <a:t>student’s </a:t>
            </a:r>
            <a:r>
              <a:rPr lang="en-US" sz="2400" dirty="0"/>
              <a:t>strong </a:t>
            </a:r>
            <a:r>
              <a:rPr lang="en-US" sz="2400" dirty="0" smtClean="0"/>
              <a:t>skills </a:t>
            </a:r>
            <a:r>
              <a:rPr lang="en-US" sz="2400" dirty="0"/>
              <a:t>in order to obtain the </a:t>
            </a:r>
            <a:r>
              <a:rPr lang="en-US" sz="2400" dirty="0" smtClean="0"/>
              <a:t>student’s best performance.</a:t>
            </a:r>
            <a:endParaRPr lang="en-US" sz="2400" dirty="0"/>
          </a:p>
          <a:p>
            <a:pPr>
              <a:lnSpc>
                <a:spcPct val="90000"/>
              </a:lnSpc>
              <a:buFont typeface="Wingdings" pitchFamily="2" charset="2"/>
              <a:buNone/>
            </a:pPr>
            <a:r>
              <a:rPr lang="en-US" sz="2400" dirty="0"/>
              <a:t>	</a:t>
            </a:r>
            <a:endParaRPr lang="en-US" sz="2400" dirty="0" smtClean="0"/>
          </a:p>
        </p:txBody>
      </p:sp>
      <p:sp>
        <p:nvSpPr>
          <p:cNvPr id="3" name="Slide Number Placeholder 2"/>
          <p:cNvSpPr>
            <a:spLocks noGrp="1"/>
          </p:cNvSpPr>
          <p:nvPr>
            <p:ph type="sldNum" sz="quarter" idx="12"/>
          </p:nvPr>
        </p:nvSpPr>
        <p:spPr/>
        <p:txBody>
          <a:bodyPr/>
          <a:lstStyle/>
          <a:p>
            <a:fld id="{10EF8D20-3252-4AB4-8F65-8B394DEB2748}" type="slidenum">
              <a:rPr lang="en-US" smtClean="0"/>
              <a:t>30</a:t>
            </a:fld>
            <a:endParaRPr lang="en-US" dirty="0"/>
          </a:p>
        </p:txBody>
      </p:sp>
    </p:spTree>
    <p:extLst>
      <p:ext uri="{BB962C8B-B14F-4D97-AF65-F5344CB8AC3E}">
        <p14:creationId xmlns:p14="http://schemas.microsoft.com/office/powerpoint/2010/main" val="3624682953"/>
      </p:ext>
    </p:extLst>
  </p:cSld>
  <p:clrMapOvr>
    <a:masterClrMapping/>
  </p:clrMapOvr>
  <mc:AlternateContent xmlns:mc="http://schemas.openxmlformats.org/markup-compatibility/2006" xmlns:p14="http://schemas.microsoft.com/office/powerpoint/2010/main">
    <mc:Choice Requires="p14">
      <p:transition spd="slow" p14:dur="2000" advTm="26010"/>
    </mc:Choice>
    <mc:Fallback xmlns="">
      <p:transition spd="slow" advTm="26010"/>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57400"/>
            <a:ext cx="8229600" cy="1143000"/>
          </a:xfrm>
        </p:spPr>
        <p:txBody>
          <a:bodyPr>
            <a:normAutofit fontScale="90000"/>
          </a:bodyPr>
          <a:lstStyle/>
          <a:p>
            <a:r>
              <a:rPr lang="en-US" b="1" dirty="0" smtClean="0"/>
              <a:t>What style is the best to use for </a:t>
            </a:r>
            <a:r>
              <a:rPr lang="en-US" b="1" dirty="0" smtClean="0"/>
              <a:t>supervising counseling graduate students?</a:t>
            </a:r>
            <a:endParaRPr lang="en-US" b="1" dirty="0"/>
          </a:p>
        </p:txBody>
      </p:sp>
      <p:sp>
        <p:nvSpPr>
          <p:cNvPr id="4" name="Slide Number Placeholder 3"/>
          <p:cNvSpPr>
            <a:spLocks noGrp="1"/>
          </p:cNvSpPr>
          <p:nvPr>
            <p:ph type="sldNum" sz="quarter" idx="12"/>
          </p:nvPr>
        </p:nvSpPr>
        <p:spPr/>
        <p:txBody>
          <a:bodyPr/>
          <a:lstStyle/>
          <a:p>
            <a:fld id="{10EF8D20-3252-4AB4-8F65-8B394DEB2748}" type="slidenum">
              <a:rPr lang="en-US" smtClean="0"/>
              <a:t>31</a:t>
            </a:fld>
            <a:endParaRPr lang="en-US" dirty="0"/>
          </a:p>
        </p:txBody>
      </p:sp>
    </p:spTree>
    <p:extLst>
      <p:ext uri="{BB962C8B-B14F-4D97-AF65-F5344CB8AC3E}">
        <p14:creationId xmlns:p14="http://schemas.microsoft.com/office/powerpoint/2010/main" val="3410764756"/>
      </p:ext>
    </p:extLst>
  </p:cSld>
  <p:clrMapOvr>
    <a:masterClrMapping/>
  </p:clrMapOvr>
  <mc:AlternateContent xmlns:mc="http://schemas.openxmlformats.org/markup-compatibility/2006" xmlns:p14="http://schemas.microsoft.com/office/powerpoint/2010/main">
    <mc:Choice Requires="p14">
      <p:transition spd="slow" p14:dur="2000" advTm="15329"/>
    </mc:Choice>
    <mc:Fallback xmlns="">
      <p:transition spd="slow" advTm="15329"/>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4000" b="1" dirty="0" smtClean="0"/>
              <a:t>You are right, the Democratic Style of Supervision</a:t>
            </a:r>
            <a:endParaRPr lang="en-US" sz="4000" b="1" dirty="0"/>
          </a:p>
        </p:txBody>
      </p:sp>
      <p:pic>
        <p:nvPicPr>
          <p:cNvPr id="4100" name="Picture 4" descr="C:\Users\BilzingDJ\AppData\Local\Microsoft\Windows\Temporary Internet Files\Content.IE5\N5XH96TP\MP900422646[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20688" y="3311446"/>
            <a:ext cx="4800600" cy="3221653"/>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10EF8D20-3252-4AB4-8F65-8B394DEB2748}" type="slidenum">
              <a:rPr lang="en-US" smtClean="0"/>
              <a:t>32</a:t>
            </a:fld>
            <a:endParaRPr lang="en-US" dirty="0"/>
          </a:p>
        </p:txBody>
      </p:sp>
    </p:spTree>
    <p:extLst>
      <p:ext uri="{BB962C8B-B14F-4D97-AF65-F5344CB8AC3E}">
        <p14:creationId xmlns:p14="http://schemas.microsoft.com/office/powerpoint/2010/main" val="845306465"/>
      </p:ext>
    </p:extLst>
  </p:cSld>
  <p:clrMapOvr>
    <a:masterClrMapping/>
  </p:clrMapOvr>
  <mc:AlternateContent xmlns:mc="http://schemas.openxmlformats.org/markup-compatibility/2006" xmlns:p14="http://schemas.microsoft.com/office/powerpoint/2010/main">
    <mc:Choice Requires="p14">
      <p:transition spd="slow" p14:dur="2000" advTm="15525"/>
    </mc:Choice>
    <mc:Fallback xmlns="">
      <p:transition spd="slow" advTm="15525"/>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1143000"/>
          </a:xfrm>
        </p:spPr>
        <p:txBody>
          <a:bodyPr>
            <a:normAutofit fontScale="90000"/>
          </a:bodyPr>
          <a:lstStyle/>
          <a:p>
            <a:r>
              <a:rPr lang="en-US" b="1" dirty="0" smtClean="0"/>
              <a:t>Part 3</a:t>
            </a:r>
            <a:br>
              <a:rPr lang="en-US" b="1" dirty="0" smtClean="0"/>
            </a:br>
            <a:endParaRPr lang="en-US" b="1" dirty="0"/>
          </a:p>
        </p:txBody>
      </p:sp>
      <p:sp>
        <p:nvSpPr>
          <p:cNvPr id="3" name="Content Placeholder 2"/>
          <p:cNvSpPr>
            <a:spLocks noGrp="1"/>
          </p:cNvSpPr>
          <p:nvPr>
            <p:ph idx="1"/>
          </p:nvPr>
        </p:nvSpPr>
        <p:spPr>
          <a:xfrm>
            <a:off x="762000" y="2628900"/>
            <a:ext cx="8229600" cy="4525963"/>
          </a:xfrm>
        </p:spPr>
        <p:txBody>
          <a:bodyPr>
            <a:normAutofit/>
          </a:bodyPr>
          <a:lstStyle/>
          <a:p>
            <a:pPr marL="0" indent="0">
              <a:buNone/>
            </a:pPr>
            <a:r>
              <a:rPr lang="en-US" sz="4000" b="1" dirty="0" smtClean="0"/>
              <a:t>The Democratic Style of Supervision</a:t>
            </a:r>
            <a:endParaRPr lang="en-US" sz="4000" b="1" dirty="0"/>
          </a:p>
        </p:txBody>
      </p:sp>
      <p:sp>
        <p:nvSpPr>
          <p:cNvPr id="4" name="Slide Number Placeholder 3"/>
          <p:cNvSpPr>
            <a:spLocks noGrp="1"/>
          </p:cNvSpPr>
          <p:nvPr>
            <p:ph type="sldNum" sz="quarter" idx="12"/>
          </p:nvPr>
        </p:nvSpPr>
        <p:spPr/>
        <p:txBody>
          <a:bodyPr/>
          <a:lstStyle/>
          <a:p>
            <a:fld id="{10EF8D20-3252-4AB4-8F65-8B394DEB2748}" type="slidenum">
              <a:rPr lang="en-US" smtClean="0"/>
              <a:t>33</a:t>
            </a:fld>
            <a:endParaRPr lang="en-US" dirty="0"/>
          </a:p>
        </p:txBody>
      </p:sp>
    </p:spTree>
    <p:extLst>
      <p:ext uri="{BB962C8B-B14F-4D97-AF65-F5344CB8AC3E}">
        <p14:creationId xmlns:p14="http://schemas.microsoft.com/office/powerpoint/2010/main" val="351201419"/>
      </p:ext>
    </p:extLst>
  </p:cSld>
  <p:clrMapOvr>
    <a:masterClrMapping/>
  </p:clrMapOvr>
  <mc:AlternateContent xmlns:mc="http://schemas.openxmlformats.org/markup-compatibility/2006" xmlns:p14="http://schemas.microsoft.com/office/powerpoint/2010/main">
    <mc:Choice Requires="p14">
      <p:transition spd="slow" p14:dur="2000" advTm="17025"/>
    </mc:Choice>
    <mc:Fallback xmlns="">
      <p:transition spd="slow" advTm="17025"/>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228600" y="685800"/>
            <a:ext cx="8534400" cy="6172200"/>
          </a:xfrm>
        </p:spPr>
        <p:txBody>
          <a:bodyPr>
            <a:normAutofit fontScale="92500" lnSpcReduction="10000"/>
          </a:bodyPr>
          <a:lstStyle/>
          <a:p>
            <a:pPr>
              <a:buFont typeface="Wingdings" pitchFamily="2" charset="2"/>
              <a:buNone/>
            </a:pPr>
            <a:r>
              <a:rPr lang="en-US" sz="4000" b="1" dirty="0" smtClean="0"/>
              <a:t>Adjustments to the Democratic Style of Supervision</a:t>
            </a:r>
            <a:endParaRPr lang="en-US" sz="4000" dirty="0" smtClean="0"/>
          </a:p>
          <a:p>
            <a:pPr>
              <a:buFont typeface="Wingdings" pitchFamily="2" charset="2"/>
              <a:buNone/>
            </a:pPr>
            <a:r>
              <a:rPr lang="en-US" sz="2500" dirty="0" smtClean="0"/>
              <a:t> </a:t>
            </a:r>
            <a:r>
              <a:rPr lang="en-US" sz="2000" dirty="0" smtClean="0"/>
              <a:t>Many times supervisors have to adjust the Democratic style </a:t>
            </a:r>
            <a:r>
              <a:rPr lang="en-US" sz="2000" dirty="0"/>
              <a:t>according </a:t>
            </a:r>
            <a:r>
              <a:rPr lang="en-US" sz="2000" dirty="0" smtClean="0"/>
              <a:t>to </a:t>
            </a:r>
          </a:p>
          <a:p>
            <a:pPr>
              <a:buFont typeface="Wingdings" pitchFamily="2" charset="2"/>
              <a:buNone/>
            </a:pPr>
            <a:r>
              <a:rPr lang="en-US" sz="2000" dirty="0"/>
              <a:t>the situation that they are presented with. Below are four quadrants </a:t>
            </a:r>
            <a:r>
              <a:rPr lang="en-US" sz="2000" dirty="0" smtClean="0"/>
              <a:t>of </a:t>
            </a:r>
          </a:p>
          <a:p>
            <a:pPr>
              <a:buNone/>
            </a:pPr>
            <a:r>
              <a:rPr lang="en-US" sz="2000" dirty="0"/>
              <a:t>situational supervision that depend on the amount of support and </a:t>
            </a:r>
            <a:endParaRPr lang="en-US" sz="2000" dirty="0" smtClean="0"/>
          </a:p>
          <a:p>
            <a:pPr>
              <a:buNone/>
            </a:pPr>
            <a:r>
              <a:rPr lang="en-US" sz="2000" dirty="0"/>
              <a:t>guidance needed </a:t>
            </a:r>
            <a:r>
              <a:rPr lang="en-US" sz="2000" dirty="0" smtClean="0"/>
              <a:t>:</a:t>
            </a:r>
            <a:endParaRPr lang="en-US" sz="2000" i="1" dirty="0"/>
          </a:p>
          <a:p>
            <a:r>
              <a:rPr lang="en-US" sz="2000" b="1" i="1" dirty="0" smtClean="0"/>
              <a:t>Telling</a:t>
            </a:r>
            <a:r>
              <a:rPr lang="en-US" sz="2000" i="1" dirty="0"/>
              <a:t>: Works best when </a:t>
            </a:r>
            <a:r>
              <a:rPr lang="en-US" sz="2000" i="1" dirty="0" smtClean="0"/>
              <a:t>a graduate student is </a:t>
            </a:r>
            <a:r>
              <a:rPr lang="en-US" sz="2000" i="1" dirty="0"/>
              <a:t>neither willing nor able to do the job (high need of support and high need of guidance</a:t>
            </a:r>
            <a:r>
              <a:rPr lang="en-US" sz="2000" i="1" dirty="0" smtClean="0"/>
              <a:t>).</a:t>
            </a:r>
          </a:p>
          <a:p>
            <a:endParaRPr lang="en-US" sz="2000" i="1" dirty="0"/>
          </a:p>
          <a:p>
            <a:r>
              <a:rPr lang="en-US" sz="2000" b="1" i="1" dirty="0"/>
              <a:t>Delegating</a:t>
            </a:r>
            <a:r>
              <a:rPr lang="en-US" sz="2000" i="1" dirty="0"/>
              <a:t>: Works best when the </a:t>
            </a:r>
            <a:r>
              <a:rPr lang="en-US" sz="2000" i="1" dirty="0" smtClean="0"/>
              <a:t>graduate student </a:t>
            </a:r>
            <a:r>
              <a:rPr lang="en-US" sz="2000" i="1" dirty="0" smtClean="0"/>
              <a:t>is willing </a:t>
            </a:r>
            <a:r>
              <a:rPr lang="en-US" sz="2000" i="1" dirty="0"/>
              <a:t>to do the job and </a:t>
            </a:r>
            <a:r>
              <a:rPr lang="en-US" sz="2000" i="1" dirty="0" smtClean="0"/>
              <a:t>knows </a:t>
            </a:r>
            <a:r>
              <a:rPr lang="en-US" sz="2000" i="1" dirty="0"/>
              <a:t>how to go about it (low need of support and low need of guidance</a:t>
            </a:r>
            <a:r>
              <a:rPr lang="en-US" sz="2000" i="1" dirty="0" smtClean="0"/>
              <a:t>).</a:t>
            </a:r>
          </a:p>
          <a:p>
            <a:endParaRPr lang="en-US" sz="2000" i="1" dirty="0" smtClean="0"/>
          </a:p>
          <a:p>
            <a:r>
              <a:rPr lang="en-US" sz="2000" b="1" i="1" dirty="0"/>
              <a:t>Participating</a:t>
            </a:r>
            <a:r>
              <a:rPr lang="en-US" sz="2000" i="1" dirty="0"/>
              <a:t>: Works best when the </a:t>
            </a:r>
            <a:r>
              <a:rPr lang="en-US" sz="2000" i="1" dirty="0" smtClean="0"/>
              <a:t>graduate student </a:t>
            </a:r>
            <a:r>
              <a:rPr lang="en-US" sz="2000" i="1" dirty="0"/>
              <a:t>has the ability to do the job, but needs additional support (low need of guidance but high need of support</a:t>
            </a:r>
            <a:r>
              <a:rPr lang="en-US" sz="2000" i="1" dirty="0" smtClean="0"/>
              <a:t>).</a:t>
            </a:r>
          </a:p>
          <a:p>
            <a:endParaRPr lang="en-US" sz="2000" i="1" dirty="0"/>
          </a:p>
          <a:p>
            <a:r>
              <a:rPr lang="en-US" sz="2000" b="1" i="1" dirty="0"/>
              <a:t>Selling</a:t>
            </a:r>
            <a:r>
              <a:rPr lang="en-US" sz="2000" i="1" dirty="0"/>
              <a:t>: Works best when the </a:t>
            </a:r>
            <a:r>
              <a:rPr lang="en-US" sz="2000" i="1" dirty="0" smtClean="0"/>
              <a:t>graduate student </a:t>
            </a:r>
            <a:r>
              <a:rPr lang="en-US" sz="2000" i="1" dirty="0"/>
              <a:t>is willing to do the job, but </a:t>
            </a:r>
            <a:endParaRPr lang="en-US" sz="2000" i="1" dirty="0" smtClean="0"/>
          </a:p>
          <a:p>
            <a:pPr marL="0" indent="0">
              <a:buNone/>
            </a:pPr>
            <a:r>
              <a:rPr lang="en-US" sz="2000" i="1" dirty="0"/>
              <a:t> </a:t>
            </a:r>
            <a:r>
              <a:rPr lang="en-US" sz="2000" i="1" dirty="0" smtClean="0"/>
              <a:t>      </a:t>
            </a:r>
            <a:r>
              <a:rPr lang="en-US" sz="2000" i="1" dirty="0" smtClean="0"/>
              <a:t>doesn’t </a:t>
            </a:r>
            <a:r>
              <a:rPr lang="en-US" sz="2000" i="1" dirty="0"/>
              <a:t>know how to do it (low need of support but high need of guidance).</a:t>
            </a:r>
            <a:endParaRPr lang="en-US" sz="2000" dirty="0"/>
          </a:p>
          <a:p>
            <a:endParaRPr lang="en-US" sz="2000" dirty="0"/>
          </a:p>
          <a:p>
            <a:pPr marL="0" indent="0">
              <a:buNone/>
            </a:pPr>
            <a:endParaRPr lang="en-US" sz="2000" i="1" dirty="0"/>
          </a:p>
        </p:txBody>
      </p:sp>
      <p:sp>
        <p:nvSpPr>
          <p:cNvPr id="3" name="Slide Number Placeholder 2"/>
          <p:cNvSpPr>
            <a:spLocks noGrp="1"/>
          </p:cNvSpPr>
          <p:nvPr>
            <p:ph type="sldNum" sz="quarter" idx="12"/>
          </p:nvPr>
        </p:nvSpPr>
        <p:spPr/>
        <p:txBody>
          <a:bodyPr/>
          <a:lstStyle/>
          <a:p>
            <a:fld id="{10EF8D20-3252-4AB4-8F65-8B394DEB2748}" type="slidenum">
              <a:rPr lang="en-US" smtClean="0"/>
              <a:t>34</a:t>
            </a:fld>
            <a:endParaRPr lang="en-US" dirty="0"/>
          </a:p>
        </p:txBody>
      </p:sp>
    </p:spTree>
    <p:custDataLst>
      <p:tags r:id="rId1"/>
    </p:custDataLst>
    <p:extLst>
      <p:ext uri="{BB962C8B-B14F-4D97-AF65-F5344CB8AC3E}">
        <p14:creationId xmlns:p14="http://schemas.microsoft.com/office/powerpoint/2010/main" val="2679400362"/>
      </p:ext>
    </p:extLst>
  </p:cSld>
  <p:clrMapOvr>
    <a:masterClrMapping/>
  </p:clrMapOvr>
  <mc:AlternateContent xmlns:mc="http://schemas.openxmlformats.org/markup-compatibility/2006" xmlns:p14="http://schemas.microsoft.com/office/powerpoint/2010/main">
    <mc:Choice Requires="p14">
      <p:transition spd="slow" p14:dur="2000" advTm="46934"/>
    </mc:Choice>
    <mc:Fallback xmlns="">
      <p:transition spd="slow" advTm="4693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1">
                                            <p:txEl>
                                              <p:pRg st="5" end="5"/>
                                            </p:txEl>
                                          </p:spTgt>
                                        </p:tgtEl>
                                        <p:attrNameLst>
                                          <p:attrName>style.visibility</p:attrName>
                                        </p:attrNameLst>
                                      </p:cBhvr>
                                      <p:to>
                                        <p:strVal val="visible"/>
                                      </p:to>
                                    </p:set>
                                    <p:anim calcmode="lin" valueType="num">
                                      <p:cBhvr additive="base">
                                        <p:cTn id="7" dur="500" fill="hold"/>
                                        <p:tgtEl>
                                          <p:spTgt spid="27651">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7651">
                                            <p:txEl>
                                              <p:pRg st="7" end="7"/>
                                            </p:txEl>
                                          </p:spTgt>
                                        </p:tgtEl>
                                        <p:attrNameLst>
                                          <p:attrName>style.visibility</p:attrName>
                                        </p:attrNameLst>
                                      </p:cBhvr>
                                      <p:to>
                                        <p:strVal val="visible"/>
                                      </p:to>
                                    </p:set>
                                    <p:anim calcmode="lin" valueType="num">
                                      <p:cBhvr additive="base">
                                        <p:cTn id="13" dur="500" fill="hold"/>
                                        <p:tgtEl>
                                          <p:spTgt spid="27651">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27651">
                                            <p:txEl>
                                              <p:pRg st="9" end="9"/>
                                            </p:txEl>
                                          </p:spTgt>
                                        </p:tgtEl>
                                        <p:attrNameLst>
                                          <p:attrName>style.visibility</p:attrName>
                                        </p:attrNameLst>
                                      </p:cBhvr>
                                      <p:to>
                                        <p:strVal val="visible"/>
                                      </p:to>
                                    </p:set>
                                    <p:animEffect transition="in" filter="fade">
                                      <p:cBhvr>
                                        <p:cTn id="19" dur="500"/>
                                        <p:tgtEl>
                                          <p:spTgt spid="27651">
                                            <p:txEl>
                                              <p:pRg st="9" end="9"/>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7651">
                                            <p:txEl>
                                              <p:pRg st="11" end="11"/>
                                            </p:txEl>
                                          </p:spTgt>
                                        </p:tgtEl>
                                        <p:attrNameLst>
                                          <p:attrName>style.visibility</p:attrName>
                                        </p:attrNameLst>
                                      </p:cBhvr>
                                      <p:to>
                                        <p:strVal val="visible"/>
                                      </p:to>
                                    </p:set>
                                    <p:anim calcmode="lin" valueType="num">
                                      <p:cBhvr additive="base">
                                        <p:cTn id="24" dur="500" fill="hold"/>
                                        <p:tgtEl>
                                          <p:spTgt spid="27651">
                                            <p:txEl>
                                              <p:pRg st="11" end="1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7651">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27651">
                                            <p:txEl>
                                              <p:pRg st="12" end="12"/>
                                            </p:txEl>
                                          </p:spTgt>
                                        </p:tgtEl>
                                        <p:attrNameLst>
                                          <p:attrName>style.visibility</p:attrName>
                                        </p:attrNameLst>
                                      </p:cBhvr>
                                      <p:to>
                                        <p:strVal val="visible"/>
                                      </p:to>
                                    </p:set>
                                    <p:anim calcmode="lin" valueType="num">
                                      <p:cBhvr additive="base">
                                        <p:cTn id="30" dur="500" fill="hold"/>
                                        <p:tgtEl>
                                          <p:spTgt spid="27651">
                                            <p:txEl>
                                              <p:pRg st="12" end="1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7651">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457200" y="990600"/>
            <a:ext cx="8229600" cy="4525963"/>
          </a:xfrm>
        </p:spPr>
        <p:txBody>
          <a:bodyPr/>
          <a:lstStyle/>
          <a:p>
            <a:pPr marL="0" indent="0">
              <a:buNone/>
            </a:pPr>
            <a:r>
              <a:rPr lang="en-US" sz="4000" b="1" dirty="0" smtClean="0"/>
              <a:t>Is one quadrant of the democratic style of supervision better than the other?</a:t>
            </a:r>
            <a:endParaRPr lang="en-US" sz="4000" b="1" dirty="0"/>
          </a:p>
          <a:p>
            <a:pPr marL="0" indent="0" algn="ctr">
              <a:buNone/>
            </a:pPr>
            <a:r>
              <a:rPr lang="en-US" sz="2800" dirty="0"/>
              <a:t>Practice </a:t>
            </a:r>
            <a:r>
              <a:rPr lang="en-US" sz="2800" dirty="0" smtClean="0"/>
              <a:t>Slides</a:t>
            </a:r>
          </a:p>
          <a:p>
            <a:pPr marL="0" indent="0">
              <a:buNone/>
            </a:pPr>
            <a:r>
              <a:rPr lang="en-US" sz="2400" dirty="0"/>
              <a:t>Listed on the next couple of slides are some supervisory </a:t>
            </a:r>
            <a:r>
              <a:rPr lang="en-US" sz="2400" dirty="0" smtClean="0"/>
              <a:t>situations. If you have time and would like to, you are invited to read the situations and decide for yourself which of the four quadrants would work best in each situation. </a:t>
            </a:r>
            <a:endParaRPr lang="en-US" sz="2400" dirty="0"/>
          </a:p>
        </p:txBody>
      </p:sp>
      <p:sp>
        <p:nvSpPr>
          <p:cNvPr id="3" name="Slide Number Placeholder 2"/>
          <p:cNvSpPr>
            <a:spLocks noGrp="1"/>
          </p:cNvSpPr>
          <p:nvPr>
            <p:ph type="sldNum" sz="quarter" idx="12"/>
          </p:nvPr>
        </p:nvSpPr>
        <p:spPr/>
        <p:txBody>
          <a:bodyPr/>
          <a:lstStyle/>
          <a:p>
            <a:fld id="{10EF8D20-3252-4AB4-8F65-8B394DEB2748}" type="slidenum">
              <a:rPr lang="en-US" smtClean="0"/>
              <a:t>35</a:t>
            </a:fld>
            <a:endParaRPr lang="en-US" dirty="0"/>
          </a:p>
        </p:txBody>
      </p:sp>
    </p:spTree>
    <p:custDataLst>
      <p:tags r:id="rId1"/>
    </p:custDataLst>
    <p:extLst>
      <p:ext uri="{BB962C8B-B14F-4D97-AF65-F5344CB8AC3E}">
        <p14:creationId xmlns:p14="http://schemas.microsoft.com/office/powerpoint/2010/main" val="998682063"/>
      </p:ext>
    </p:extLst>
  </p:cSld>
  <p:clrMapOvr>
    <a:masterClrMapping/>
  </p:clrMapOvr>
  <mc:AlternateContent xmlns:mc="http://schemas.openxmlformats.org/markup-compatibility/2006" xmlns:p14="http://schemas.microsoft.com/office/powerpoint/2010/main">
    <mc:Choice Requires="p14">
      <p:transition spd="slow" p14:dur="2000" advTm="44251"/>
    </mc:Choice>
    <mc:Fallback xmlns="">
      <p:transition spd="slow" advTm="44251"/>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p:txBody>
          <a:bodyPr/>
          <a:lstStyle/>
          <a:p>
            <a:pPr marL="0" indent="0">
              <a:buNone/>
            </a:pPr>
            <a:r>
              <a:rPr lang="en-US" sz="4000" b="1" dirty="0"/>
              <a:t>Situation </a:t>
            </a:r>
            <a:r>
              <a:rPr lang="en-US" sz="4000" b="1" dirty="0" smtClean="0"/>
              <a:t>1</a:t>
            </a:r>
            <a:endParaRPr lang="en-US" sz="4000" b="1" dirty="0"/>
          </a:p>
          <a:p>
            <a:pPr marL="0" indent="0">
              <a:buNone/>
            </a:pPr>
            <a:r>
              <a:rPr lang="en-US" sz="2400" dirty="0"/>
              <a:t>You are considering a major change in your </a:t>
            </a:r>
            <a:r>
              <a:rPr lang="en-US" sz="2400" dirty="0" smtClean="0"/>
              <a:t>counseling program</a:t>
            </a:r>
            <a:r>
              <a:rPr lang="en-US" sz="2400" dirty="0"/>
              <a:t>. </a:t>
            </a:r>
            <a:r>
              <a:rPr lang="en-US" sz="2400" dirty="0" smtClean="0"/>
              <a:t>The </a:t>
            </a:r>
            <a:r>
              <a:rPr lang="en-US" sz="2400" dirty="0" smtClean="0"/>
              <a:t>graduate student </a:t>
            </a:r>
            <a:r>
              <a:rPr lang="en-US" sz="2400" dirty="0" smtClean="0"/>
              <a:t>has a </a:t>
            </a:r>
            <a:r>
              <a:rPr lang="en-US" sz="2400" dirty="0"/>
              <a:t>fine record of accomplishment and a strong commitment to excellence. </a:t>
            </a:r>
            <a:r>
              <a:rPr lang="en-US" sz="2400" dirty="0" smtClean="0"/>
              <a:t>The </a:t>
            </a:r>
            <a:r>
              <a:rPr lang="en-US" sz="2400" dirty="0" smtClean="0"/>
              <a:t>student </a:t>
            </a:r>
            <a:r>
              <a:rPr lang="en-US" sz="2400" dirty="0" smtClean="0"/>
              <a:t>is supportive </a:t>
            </a:r>
            <a:r>
              <a:rPr lang="en-US" sz="2400" dirty="0"/>
              <a:t>of the need for change and </a:t>
            </a:r>
            <a:r>
              <a:rPr lang="en-US" sz="2400" dirty="0" smtClean="0"/>
              <a:t>has </a:t>
            </a:r>
            <a:r>
              <a:rPr lang="en-US" sz="2400" dirty="0"/>
              <a:t>been involved in the planning.</a:t>
            </a:r>
            <a:endParaRPr lang="en-US" sz="2400" b="1" dirty="0"/>
          </a:p>
          <a:p>
            <a:pPr marL="0" indent="0">
              <a:buNone/>
            </a:pPr>
            <a:endParaRPr lang="en-US" sz="2400" b="1" dirty="0" smtClean="0"/>
          </a:p>
          <a:p>
            <a:pPr marL="0" indent="0">
              <a:buNone/>
            </a:pPr>
            <a:r>
              <a:rPr lang="en-US" sz="2400" b="1" dirty="0"/>
              <a:t>What </a:t>
            </a:r>
            <a:r>
              <a:rPr lang="en-US" sz="2400" b="1" dirty="0" smtClean="0"/>
              <a:t>quadrant of the democratic style would be best to use in this situation?</a:t>
            </a:r>
            <a:endParaRPr lang="en-US" sz="2400" b="1" dirty="0"/>
          </a:p>
        </p:txBody>
      </p:sp>
      <p:sp>
        <p:nvSpPr>
          <p:cNvPr id="3" name="Slide Number Placeholder 2"/>
          <p:cNvSpPr>
            <a:spLocks noGrp="1"/>
          </p:cNvSpPr>
          <p:nvPr>
            <p:ph type="sldNum" sz="quarter" idx="12"/>
          </p:nvPr>
        </p:nvSpPr>
        <p:spPr/>
        <p:txBody>
          <a:bodyPr/>
          <a:lstStyle/>
          <a:p>
            <a:fld id="{10EF8D20-3252-4AB4-8F65-8B394DEB2748}" type="slidenum">
              <a:rPr lang="en-US" smtClean="0"/>
              <a:t>36</a:t>
            </a:fld>
            <a:endParaRPr lang="en-US" dirty="0"/>
          </a:p>
        </p:txBody>
      </p:sp>
    </p:spTree>
    <p:extLst>
      <p:ext uri="{BB962C8B-B14F-4D97-AF65-F5344CB8AC3E}">
        <p14:creationId xmlns:p14="http://schemas.microsoft.com/office/powerpoint/2010/main" val="3474895616"/>
      </p:ext>
    </p:extLst>
  </p:cSld>
  <p:clrMapOvr>
    <a:masterClrMapping/>
  </p:clrMapOvr>
  <mc:AlternateContent xmlns:mc="http://schemas.openxmlformats.org/markup-compatibility/2006" xmlns:p14="http://schemas.microsoft.com/office/powerpoint/2010/main">
    <mc:Choice Requires="p14">
      <p:transition spd="slow" p14:dur="2000" advTm="34156"/>
    </mc:Choice>
    <mc:Fallback xmlns="">
      <p:transition spd="slow" advTm="34156"/>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p:txBody>
          <a:bodyPr/>
          <a:lstStyle/>
          <a:p>
            <a:pPr marL="0" indent="0">
              <a:buNone/>
            </a:pPr>
            <a:r>
              <a:rPr lang="en-US" sz="4000" b="1" dirty="0"/>
              <a:t>Situation 2</a:t>
            </a:r>
          </a:p>
          <a:p>
            <a:pPr marL="0" indent="0">
              <a:buNone/>
            </a:pPr>
            <a:r>
              <a:rPr lang="en-US" sz="2400" dirty="0"/>
              <a:t>During the past few </a:t>
            </a:r>
            <a:r>
              <a:rPr lang="en-US" sz="2400" dirty="0" smtClean="0"/>
              <a:t>months </a:t>
            </a:r>
            <a:r>
              <a:rPr lang="en-US" sz="2400" dirty="0"/>
              <a:t>the quality of work done by </a:t>
            </a:r>
            <a:r>
              <a:rPr lang="en-US" sz="2400" dirty="0" smtClean="0"/>
              <a:t>your </a:t>
            </a:r>
            <a:r>
              <a:rPr lang="en-US" sz="2400" dirty="0" smtClean="0"/>
              <a:t>graduate student </a:t>
            </a:r>
            <a:r>
              <a:rPr lang="en-US" sz="2400" dirty="0" smtClean="0"/>
              <a:t>has </a:t>
            </a:r>
            <a:r>
              <a:rPr lang="en-US" sz="2400" dirty="0"/>
              <a:t>been </a:t>
            </a:r>
            <a:r>
              <a:rPr lang="en-US" sz="2400" dirty="0" smtClean="0"/>
              <a:t>outstanding. </a:t>
            </a:r>
            <a:r>
              <a:rPr lang="en-US" sz="2400" dirty="0" smtClean="0"/>
              <a:t>The student has </a:t>
            </a:r>
            <a:r>
              <a:rPr lang="en-US" sz="2400" dirty="0" smtClean="0"/>
              <a:t>met all of your performance expectations.  You are very pleased with his/her knowledge, skills, and disposition as a counselor. </a:t>
            </a:r>
          </a:p>
          <a:p>
            <a:pPr marL="0" indent="0">
              <a:buNone/>
            </a:pPr>
            <a:endParaRPr lang="en-US" sz="2400" b="1" dirty="0"/>
          </a:p>
          <a:p>
            <a:pPr marL="0" indent="0">
              <a:buNone/>
            </a:pPr>
            <a:r>
              <a:rPr lang="en-US" sz="2400" b="1" dirty="0"/>
              <a:t>What quadrant of the democratic style would be best to use in this situation?</a:t>
            </a:r>
          </a:p>
        </p:txBody>
      </p:sp>
      <p:sp>
        <p:nvSpPr>
          <p:cNvPr id="3" name="Slide Number Placeholder 2"/>
          <p:cNvSpPr>
            <a:spLocks noGrp="1"/>
          </p:cNvSpPr>
          <p:nvPr>
            <p:ph type="sldNum" sz="quarter" idx="12"/>
          </p:nvPr>
        </p:nvSpPr>
        <p:spPr/>
        <p:txBody>
          <a:bodyPr/>
          <a:lstStyle/>
          <a:p>
            <a:fld id="{10EF8D20-3252-4AB4-8F65-8B394DEB2748}" type="slidenum">
              <a:rPr lang="en-US" smtClean="0"/>
              <a:t>37</a:t>
            </a:fld>
            <a:endParaRPr lang="en-US" dirty="0"/>
          </a:p>
        </p:txBody>
      </p:sp>
    </p:spTree>
    <p:extLst>
      <p:ext uri="{BB962C8B-B14F-4D97-AF65-F5344CB8AC3E}">
        <p14:creationId xmlns:p14="http://schemas.microsoft.com/office/powerpoint/2010/main" val="3798317925"/>
      </p:ext>
    </p:extLst>
  </p:cSld>
  <p:clrMapOvr>
    <a:masterClrMapping/>
  </p:clrMapOvr>
  <mc:AlternateContent xmlns:mc="http://schemas.openxmlformats.org/markup-compatibility/2006" xmlns:p14="http://schemas.microsoft.com/office/powerpoint/2010/main">
    <mc:Choice Requires="p14">
      <p:transition spd="slow" p14:dur="2000" advTm="36600"/>
    </mc:Choice>
    <mc:Fallback xmlns="">
      <p:transition spd="slow" advTm="36600"/>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p:txBody>
          <a:bodyPr/>
          <a:lstStyle/>
          <a:p>
            <a:pPr marL="0" indent="0">
              <a:buNone/>
            </a:pPr>
            <a:r>
              <a:rPr lang="en-US" sz="4000" b="1" dirty="0"/>
              <a:t>Situation </a:t>
            </a:r>
            <a:r>
              <a:rPr lang="en-US" sz="4000" b="1" dirty="0" smtClean="0"/>
              <a:t>3</a:t>
            </a:r>
            <a:endParaRPr lang="en-US" sz="4000" dirty="0"/>
          </a:p>
          <a:p>
            <a:pPr marL="0" indent="0">
              <a:buNone/>
            </a:pPr>
            <a:r>
              <a:rPr lang="en-US" sz="2400" dirty="0"/>
              <a:t>The </a:t>
            </a:r>
            <a:r>
              <a:rPr lang="en-US" sz="2400" dirty="0" smtClean="0"/>
              <a:t>graduate student appears </a:t>
            </a:r>
            <a:r>
              <a:rPr lang="en-US" sz="2400" dirty="0"/>
              <a:t>to be having serious problems </a:t>
            </a:r>
            <a:r>
              <a:rPr lang="en-US" sz="2400" dirty="0" smtClean="0"/>
              <a:t>understanding his/her role and engaging in your counseling program. The </a:t>
            </a:r>
            <a:r>
              <a:rPr lang="en-US" sz="2400" dirty="0" smtClean="0"/>
              <a:t>student’s </a:t>
            </a:r>
            <a:r>
              <a:rPr lang="en-US" sz="2400" dirty="0"/>
              <a:t>performance </a:t>
            </a:r>
            <a:r>
              <a:rPr lang="en-US" sz="2400" dirty="0" smtClean="0"/>
              <a:t>seems </a:t>
            </a:r>
            <a:r>
              <a:rPr lang="en-US" sz="2400" dirty="0"/>
              <a:t>been going downhill </a:t>
            </a:r>
            <a:r>
              <a:rPr lang="en-US" sz="2400" dirty="0" smtClean="0"/>
              <a:t>rapidly and he/she has not </a:t>
            </a:r>
            <a:r>
              <a:rPr lang="en-US" sz="2400" dirty="0"/>
              <a:t>responded to your efforts to be friendly or </a:t>
            </a:r>
            <a:r>
              <a:rPr lang="en-US" sz="2400" dirty="0" smtClean="0"/>
              <a:t>your </a:t>
            </a:r>
            <a:r>
              <a:rPr lang="en-US" sz="2400" dirty="0"/>
              <a:t>expressions of concern for </a:t>
            </a:r>
            <a:r>
              <a:rPr lang="en-US" sz="2400" dirty="0" smtClean="0"/>
              <a:t>his/her </a:t>
            </a:r>
            <a:r>
              <a:rPr lang="en-US" sz="2400" dirty="0"/>
              <a:t>welfare.</a:t>
            </a:r>
          </a:p>
          <a:p>
            <a:pPr marL="0" indent="0">
              <a:buNone/>
            </a:pPr>
            <a:endParaRPr lang="en-US" sz="2400" b="1" dirty="0" smtClean="0"/>
          </a:p>
          <a:p>
            <a:pPr marL="0" indent="0">
              <a:buNone/>
            </a:pPr>
            <a:r>
              <a:rPr lang="en-US" sz="2400" b="1" dirty="0"/>
              <a:t>What quadrant of the democratic style would be best to use in this situation?</a:t>
            </a:r>
          </a:p>
        </p:txBody>
      </p:sp>
      <p:sp>
        <p:nvSpPr>
          <p:cNvPr id="3" name="Slide Number Placeholder 2"/>
          <p:cNvSpPr>
            <a:spLocks noGrp="1"/>
          </p:cNvSpPr>
          <p:nvPr>
            <p:ph type="sldNum" sz="quarter" idx="12"/>
          </p:nvPr>
        </p:nvSpPr>
        <p:spPr/>
        <p:txBody>
          <a:bodyPr/>
          <a:lstStyle/>
          <a:p>
            <a:fld id="{10EF8D20-3252-4AB4-8F65-8B394DEB2748}" type="slidenum">
              <a:rPr lang="en-US" smtClean="0"/>
              <a:t>38</a:t>
            </a:fld>
            <a:endParaRPr lang="en-US" dirty="0"/>
          </a:p>
        </p:txBody>
      </p:sp>
    </p:spTree>
    <p:extLst>
      <p:ext uri="{BB962C8B-B14F-4D97-AF65-F5344CB8AC3E}">
        <p14:creationId xmlns:p14="http://schemas.microsoft.com/office/powerpoint/2010/main" val="2937826282"/>
      </p:ext>
    </p:extLst>
  </p:cSld>
  <p:clrMapOvr>
    <a:masterClrMapping/>
  </p:clrMapOvr>
  <mc:AlternateContent xmlns:mc="http://schemas.openxmlformats.org/markup-compatibility/2006" xmlns:p14="http://schemas.microsoft.com/office/powerpoint/2010/main">
    <mc:Choice Requires="p14">
      <p:transition spd="slow" p14:dur="2000" advTm="39541"/>
    </mc:Choice>
    <mc:Fallback xmlns="">
      <p:transition spd="slow" advTm="39541"/>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a:xfrm>
            <a:off x="457200" y="1828800"/>
            <a:ext cx="8001000" cy="4267200"/>
          </a:xfrm>
        </p:spPr>
        <p:txBody>
          <a:bodyPr>
            <a:normAutofit/>
          </a:bodyPr>
          <a:lstStyle/>
          <a:p>
            <a:pPr marL="0" indent="0">
              <a:buNone/>
            </a:pPr>
            <a:r>
              <a:rPr lang="en-US" sz="4000" b="1" dirty="0"/>
              <a:t>Situation </a:t>
            </a:r>
            <a:r>
              <a:rPr lang="en-US" sz="4000" b="1" dirty="0" smtClean="0"/>
              <a:t>4</a:t>
            </a:r>
            <a:endParaRPr lang="en-US" sz="4000" b="1" dirty="0"/>
          </a:p>
          <a:p>
            <a:pPr marL="0" indent="0">
              <a:buNone/>
            </a:pPr>
            <a:r>
              <a:rPr lang="en-US" sz="2400" dirty="0"/>
              <a:t>Performance and interpersonal relations among </a:t>
            </a:r>
            <a:r>
              <a:rPr lang="en-US" sz="2400" dirty="0" smtClean="0"/>
              <a:t>the </a:t>
            </a:r>
            <a:r>
              <a:rPr lang="en-US" sz="2400" dirty="0" smtClean="0"/>
              <a:t>graduate student, </a:t>
            </a:r>
            <a:r>
              <a:rPr lang="en-US" sz="2400" dirty="0" smtClean="0"/>
              <a:t>you, your faculty or staff, students, and parents or community members has </a:t>
            </a:r>
            <a:r>
              <a:rPr lang="en-US" sz="2400" dirty="0"/>
              <a:t>been </a:t>
            </a:r>
            <a:r>
              <a:rPr lang="en-US" sz="2400" dirty="0" smtClean="0"/>
              <a:t>great.  As a result, you </a:t>
            </a:r>
            <a:r>
              <a:rPr lang="en-US" sz="2400" dirty="0"/>
              <a:t>have normally left </a:t>
            </a:r>
            <a:r>
              <a:rPr lang="en-US" sz="2400" dirty="0" smtClean="0"/>
              <a:t>the </a:t>
            </a:r>
            <a:r>
              <a:rPr lang="en-US" sz="2400" dirty="0" smtClean="0"/>
              <a:t>student </a:t>
            </a:r>
            <a:r>
              <a:rPr lang="en-US" sz="2400" dirty="0" smtClean="0"/>
              <a:t>alone</a:t>
            </a:r>
            <a:r>
              <a:rPr lang="en-US" sz="2400" dirty="0"/>
              <a:t>. However, a new situation has </a:t>
            </a:r>
            <a:r>
              <a:rPr lang="en-US" sz="2400" dirty="0" smtClean="0"/>
              <a:t>developed and </a:t>
            </a:r>
            <a:r>
              <a:rPr lang="en-US" sz="2400" dirty="0"/>
              <a:t>it appears that </a:t>
            </a:r>
            <a:r>
              <a:rPr lang="en-US" sz="2400" dirty="0" smtClean="0"/>
              <a:t>the </a:t>
            </a:r>
            <a:r>
              <a:rPr lang="en-US" sz="2400" dirty="0" smtClean="0"/>
              <a:t>student</a:t>
            </a:r>
            <a:r>
              <a:rPr lang="en-US" sz="2400" dirty="0" smtClean="0"/>
              <a:t> </a:t>
            </a:r>
            <a:r>
              <a:rPr lang="en-US" sz="2400" dirty="0" smtClean="0"/>
              <a:t>seems unable </a:t>
            </a:r>
            <a:r>
              <a:rPr lang="en-US" sz="2400" dirty="0"/>
              <a:t>to </a:t>
            </a:r>
            <a:r>
              <a:rPr lang="en-US" sz="2400" dirty="0" smtClean="0"/>
              <a:t>address or solve </a:t>
            </a:r>
            <a:r>
              <a:rPr lang="en-US" sz="2400" dirty="0"/>
              <a:t>the </a:t>
            </a:r>
            <a:r>
              <a:rPr lang="en-US" sz="2400" dirty="0" smtClean="0"/>
              <a:t>situation on their own.</a:t>
            </a:r>
            <a:endParaRPr lang="en-US" sz="2400" b="1" dirty="0"/>
          </a:p>
          <a:p>
            <a:pPr marL="0" indent="0">
              <a:buNone/>
            </a:pPr>
            <a:endParaRPr lang="en-US" sz="2400" b="1" dirty="0" smtClean="0"/>
          </a:p>
          <a:p>
            <a:pPr marL="0" indent="0">
              <a:buNone/>
            </a:pPr>
            <a:r>
              <a:rPr lang="en-US" sz="2400" b="1" dirty="0"/>
              <a:t>What quadrant of the democratic style would be best to use in this situation?</a:t>
            </a:r>
          </a:p>
        </p:txBody>
      </p:sp>
      <p:sp>
        <p:nvSpPr>
          <p:cNvPr id="3" name="Slide Number Placeholder 2"/>
          <p:cNvSpPr>
            <a:spLocks noGrp="1"/>
          </p:cNvSpPr>
          <p:nvPr>
            <p:ph type="sldNum" sz="quarter" idx="12"/>
          </p:nvPr>
        </p:nvSpPr>
        <p:spPr/>
        <p:txBody>
          <a:bodyPr/>
          <a:lstStyle/>
          <a:p>
            <a:fld id="{10EF8D20-3252-4AB4-8F65-8B394DEB2748}" type="slidenum">
              <a:rPr lang="en-US" smtClean="0"/>
              <a:t>39</a:t>
            </a:fld>
            <a:endParaRPr lang="en-US" dirty="0"/>
          </a:p>
        </p:txBody>
      </p:sp>
    </p:spTree>
    <p:extLst>
      <p:ext uri="{BB962C8B-B14F-4D97-AF65-F5344CB8AC3E}">
        <p14:creationId xmlns:p14="http://schemas.microsoft.com/office/powerpoint/2010/main" val="407677617"/>
      </p:ext>
    </p:extLst>
  </p:cSld>
  <p:clrMapOvr>
    <a:masterClrMapping/>
  </p:clrMapOvr>
  <mc:AlternateContent xmlns:mc="http://schemas.openxmlformats.org/markup-compatibility/2006" xmlns:p14="http://schemas.microsoft.com/office/powerpoint/2010/main">
    <mc:Choice Requires="p14">
      <p:transition spd="slow" p14:dur="2000" advTm="40677"/>
    </mc:Choice>
    <mc:Fallback xmlns="">
      <p:transition spd="slow" advTm="40677"/>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490" y="609600"/>
            <a:ext cx="8229600" cy="1143000"/>
          </a:xfrm>
        </p:spPr>
        <p:txBody>
          <a:bodyPr>
            <a:normAutofit fontScale="90000"/>
          </a:bodyPr>
          <a:lstStyle/>
          <a:p>
            <a:pPr algn="l"/>
            <a:r>
              <a:rPr lang="en-US" b="1" dirty="0" smtClean="0"/>
              <a:t>Purpose of this Presentation</a:t>
            </a:r>
            <a:br>
              <a:rPr lang="en-US" b="1" dirty="0" smtClean="0"/>
            </a:br>
            <a:r>
              <a:rPr lang="en-US" sz="2700" b="1" dirty="0" smtClean="0"/>
              <a:t>This presentation covers the knowledge and skills basic to successful supervision.</a:t>
            </a:r>
            <a:endParaRPr lang="en-US" sz="2700" b="1" dirty="0"/>
          </a:p>
        </p:txBody>
      </p:sp>
      <p:sp>
        <p:nvSpPr>
          <p:cNvPr id="3" name="Content Placeholder 2"/>
          <p:cNvSpPr>
            <a:spLocks noGrp="1"/>
          </p:cNvSpPr>
          <p:nvPr>
            <p:ph idx="1"/>
          </p:nvPr>
        </p:nvSpPr>
        <p:spPr>
          <a:xfrm>
            <a:off x="321361" y="2057400"/>
            <a:ext cx="8229600" cy="4525963"/>
          </a:xfrm>
        </p:spPr>
        <p:txBody>
          <a:bodyPr>
            <a:normAutofit/>
          </a:bodyPr>
          <a:lstStyle/>
          <a:p>
            <a:pPr marL="0" indent="0">
              <a:buNone/>
            </a:pPr>
            <a:r>
              <a:rPr lang="en-US" sz="2400" dirty="0" smtClean="0"/>
              <a:t>The goals of this PowerPoint are to:</a:t>
            </a:r>
          </a:p>
          <a:p>
            <a:pPr marL="514350" indent="-514350">
              <a:buFont typeface="+mj-lt"/>
              <a:buAutoNum type="arabicPeriod"/>
            </a:pPr>
            <a:r>
              <a:rPr lang="en-US" sz="2400" dirty="0" smtClean="0"/>
              <a:t> Share the importance and content of good clinical supervision. </a:t>
            </a:r>
          </a:p>
          <a:p>
            <a:pPr marL="514350" indent="-514350">
              <a:buFont typeface="+mj-lt"/>
              <a:buAutoNum type="arabicPeriod"/>
            </a:pPr>
            <a:r>
              <a:rPr lang="en-US" sz="2400" dirty="0" smtClean="0"/>
              <a:t>Increase the capacity of the on-site supervisor to provide quality and consistent  supervision for our graduate students during </a:t>
            </a:r>
            <a:r>
              <a:rPr lang="en-US" sz="2400" dirty="0" smtClean="0"/>
              <a:t>their Practicum or </a:t>
            </a:r>
            <a:r>
              <a:rPr lang="en-US" sz="2400" dirty="0" smtClean="0"/>
              <a:t>Internship experience.</a:t>
            </a:r>
          </a:p>
          <a:p>
            <a:pPr marL="0" indent="0">
              <a:buNone/>
            </a:pPr>
            <a:endParaRPr lang="en-US" dirty="0"/>
          </a:p>
        </p:txBody>
      </p:sp>
      <p:sp>
        <p:nvSpPr>
          <p:cNvPr id="5" name="Slide Number Placeholder 4"/>
          <p:cNvSpPr>
            <a:spLocks noGrp="1"/>
          </p:cNvSpPr>
          <p:nvPr>
            <p:ph type="sldNum" sz="quarter" idx="12"/>
          </p:nvPr>
        </p:nvSpPr>
        <p:spPr/>
        <p:txBody>
          <a:bodyPr/>
          <a:lstStyle/>
          <a:p>
            <a:fld id="{10EF8D20-3252-4AB4-8F65-8B394DEB2748}" type="slidenum">
              <a:rPr lang="en-US" smtClean="0"/>
              <a:t>4</a:t>
            </a:fld>
            <a:endParaRPr lang="en-US" dirty="0"/>
          </a:p>
        </p:txBody>
      </p:sp>
      <p:pic>
        <p:nvPicPr>
          <p:cNvPr id="7" name="Picture 2" descr="C:\Users\BilzingDJ\AppData\Local\Microsoft\Windows\Temporary Internet Files\Content.IE5\N5XH96TP\MC90004487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1361" y="4495800"/>
            <a:ext cx="1887322" cy="18031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422096"/>
      </p:ext>
    </p:extLst>
  </p:cSld>
  <p:clrMapOvr>
    <a:masterClrMapping/>
  </p:clrMapOvr>
  <mc:AlternateContent xmlns:mc="http://schemas.openxmlformats.org/markup-compatibility/2006" xmlns:p14="http://schemas.microsoft.com/office/powerpoint/2010/main">
    <mc:Choice Requires="p14">
      <p:transition spd="slow" p14:dur="2000" advTm="58555"/>
    </mc:Choice>
    <mc:Fallback xmlns="">
      <p:transition spd="slow" advTm="58555"/>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Answers</a:t>
            </a:r>
            <a:endParaRPr lang="en-US" sz="4000" b="1" dirty="0"/>
          </a:p>
        </p:txBody>
      </p:sp>
      <p:sp>
        <p:nvSpPr>
          <p:cNvPr id="3" name="Content Placeholder 2"/>
          <p:cNvSpPr>
            <a:spLocks noGrp="1"/>
          </p:cNvSpPr>
          <p:nvPr>
            <p:ph idx="1"/>
          </p:nvPr>
        </p:nvSpPr>
        <p:spPr/>
        <p:txBody>
          <a:bodyPr>
            <a:normAutofit/>
          </a:bodyPr>
          <a:lstStyle/>
          <a:p>
            <a:r>
              <a:rPr lang="en-US" sz="2800" dirty="0" smtClean="0"/>
              <a:t>Situation 1- </a:t>
            </a:r>
            <a:r>
              <a:rPr lang="en-US" sz="2800" b="1" dirty="0" smtClean="0"/>
              <a:t>Selling</a:t>
            </a:r>
          </a:p>
          <a:p>
            <a:r>
              <a:rPr lang="en-US" sz="2800" dirty="0" smtClean="0"/>
              <a:t>Situation  2- </a:t>
            </a:r>
            <a:r>
              <a:rPr lang="en-US" sz="2800" b="1" dirty="0" smtClean="0"/>
              <a:t>Delegating</a:t>
            </a:r>
          </a:p>
          <a:p>
            <a:r>
              <a:rPr lang="en-US" sz="2800" dirty="0" smtClean="0"/>
              <a:t>Situation 3- </a:t>
            </a:r>
            <a:r>
              <a:rPr lang="en-US" sz="2800" b="1" dirty="0" smtClean="0"/>
              <a:t>Telling</a:t>
            </a:r>
          </a:p>
          <a:p>
            <a:r>
              <a:rPr lang="en-US" sz="2800" dirty="0" smtClean="0"/>
              <a:t>Situation 4- </a:t>
            </a:r>
            <a:r>
              <a:rPr lang="en-US" sz="2800" b="1" dirty="0" smtClean="0"/>
              <a:t>Participating</a:t>
            </a:r>
          </a:p>
          <a:p>
            <a:endParaRPr lang="en-US" sz="2800" dirty="0"/>
          </a:p>
          <a:p>
            <a:pPr marL="0" indent="0">
              <a:buNone/>
            </a:pPr>
            <a:r>
              <a:rPr lang="en-US" sz="2800" dirty="0" smtClean="0"/>
              <a:t>How would you carry out this particular quadrant?</a:t>
            </a:r>
            <a:endParaRPr lang="en-US" sz="2800" dirty="0"/>
          </a:p>
        </p:txBody>
      </p:sp>
      <p:sp>
        <p:nvSpPr>
          <p:cNvPr id="5" name="Slide Number Placeholder 4"/>
          <p:cNvSpPr>
            <a:spLocks noGrp="1"/>
          </p:cNvSpPr>
          <p:nvPr>
            <p:ph type="sldNum" sz="quarter" idx="12"/>
          </p:nvPr>
        </p:nvSpPr>
        <p:spPr/>
        <p:txBody>
          <a:bodyPr/>
          <a:lstStyle/>
          <a:p>
            <a:fld id="{10EF8D20-3252-4AB4-8F65-8B394DEB2748}" type="slidenum">
              <a:rPr lang="en-US" smtClean="0"/>
              <a:t>40</a:t>
            </a:fld>
            <a:endParaRPr lang="en-US" dirty="0"/>
          </a:p>
        </p:txBody>
      </p:sp>
    </p:spTree>
    <p:custDataLst>
      <p:tags r:id="rId1"/>
    </p:custDataLst>
    <p:extLst>
      <p:ext uri="{BB962C8B-B14F-4D97-AF65-F5344CB8AC3E}">
        <p14:creationId xmlns:p14="http://schemas.microsoft.com/office/powerpoint/2010/main" val="770997867"/>
      </p:ext>
    </p:extLst>
  </p:cSld>
  <p:clrMapOvr>
    <a:masterClrMapping/>
  </p:clrMapOvr>
  <mc:AlternateContent xmlns:mc="http://schemas.openxmlformats.org/markup-compatibility/2006" xmlns:p14="http://schemas.microsoft.com/office/powerpoint/2010/main">
    <mc:Choice Requires="p14">
      <p:transition spd="slow" p14:dur="2000" advTm="70327"/>
    </mc:Choice>
    <mc:Fallback xmlns="">
      <p:transition spd="slow" advTm="7032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179" y="1052512"/>
            <a:ext cx="8229600" cy="1143000"/>
          </a:xfrm>
        </p:spPr>
        <p:txBody>
          <a:bodyPr>
            <a:normAutofit/>
          </a:bodyPr>
          <a:lstStyle/>
          <a:p>
            <a:r>
              <a:rPr lang="en-US" sz="4000" b="1" dirty="0" smtClean="0"/>
              <a:t>Part 4</a:t>
            </a:r>
            <a:endParaRPr lang="en-US" sz="4000" b="1" dirty="0"/>
          </a:p>
        </p:txBody>
      </p:sp>
      <p:sp>
        <p:nvSpPr>
          <p:cNvPr id="3" name="Content Placeholder 2"/>
          <p:cNvSpPr>
            <a:spLocks noGrp="1"/>
          </p:cNvSpPr>
          <p:nvPr>
            <p:ph idx="1"/>
          </p:nvPr>
        </p:nvSpPr>
        <p:spPr>
          <a:xfrm>
            <a:off x="76200" y="2337886"/>
            <a:ext cx="9067800" cy="4525963"/>
          </a:xfrm>
        </p:spPr>
        <p:txBody>
          <a:bodyPr>
            <a:normAutofit/>
          </a:bodyPr>
          <a:lstStyle/>
          <a:p>
            <a:pPr marL="0" indent="0" algn="ctr">
              <a:buNone/>
            </a:pPr>
            <a:r>
              <a:rPr lang="en-US" sz="4000" b="1" dirty="0"/>
              <a:t>Tips for Giving </a:t>
            </a:r>
            <a:r>
              <a:rPr lang="en-US" sz="4000" b="1" dirty="0" smtClean="0"/>
              <a:t>Feedback</a:t>
            </a:r>
          </a:p>
          <a:p>
            <a:pPr marL="0" indent="0" algn="ctr">
              <a:buNone/>
            </a:pPr>
            <a:endParaRPr lang="en-US" sz="4000" b="1" dirty="0" smtClean="0"/>
          </a:p>
          <a:p>
            <a:pPr marL="0" indent="0">
              <a:buNone/>
            </a:pPr>
            <a:endParaRPr lang="en-US" sz="2000" b="1" dirty="0" smtClean="0"/>
          </a:p>
          <a:p>
            <a:pPr marL="0" indent="0" algn="ctr">
              <a:buNone/>
            </a:pPr>
            <a:r>
              <a:rPr lang="en-US" sz="2000" dirty="0">
                <a:latin typeface="Lucida Calligraphy" panose="03010101010101010101" pitchFamily="66" charset="0"/>
              </a:rPr>
              <a:t>“there is no question that feedback may be one of the most difficult arenas to negotiate in our lives.  We should </a:t>
            </a:r>
            <a:r>
              <a:rPr lang="en-US" sz="2000" dirty="0" smtClean="0">
                <a:latin typeface="Lucida Calligraphy" panose="03010101010101010101" pitchFamily="66" charset="0"/>
              </a:rPr>
              <a:t>remember </a:t>
            </a:r>
            <a:r>
              <a:rPr lang="en-US" sz="2000" dirty="0">
                <a:latin typeface="Lucida Calligraphy" panose="03010101010101010101" pitchFamily="66" charset="0"/>
              </a:rPr>
              <a:t>though, that victory is not getting good feedback, avoiding giving difficult feedback, or avoiding the need for feedback. Instead it’s taking off the armor, showing up, and engaging.”</a:t>
            </a:r>
            <a:r>
              <a:rPr lang="en-US" sz="2600" dirty="0">
                <a:latin typeface="Lucida Calligraphy" panose="03010101010101010101" pitchFamily="66" charset="0"/>
              </a:rPr>
              <a:t>  -</a:t>
            </a:r>
            <a:r>
              <a:rPr lang="en-US" sz="2000" dirty="0">
                <a:latin typeface="Lucida Calligraphy" panose="03010101010101010101" pitchFamily="66" charset="0"/>
              </a:rPr>
              <a:t>Brene Brown</a:t>
            </a:r>
            <a:r>
              <a:rPr lang="en-US" sz="4000" dirty="0"/>
              <a:t/>
            </a:r>
            <a:br>
              <a:rPr lang="en-US" sz="4000" dirty="0"/>
            </a:br>
            <a:endParaRPr lang="en-US" sz="4000" b="1" dirty="0"/>
          </a:p>
        </p:txBody>
      </p:sp>
      <p:sp>
        <p:nvSpPr>
          <p:cNvPr id="4" name="Slide Number Placeholder 3"/>
          <p:cNvSpPr>
            <a:spLocks noGrp="1"/>
          </p:cNvSpPr>
          <p:nvPr>
            <p:ph type="sldNum" sz="quarter" idx="12"/>
          </p:nvPr>
        </p:nvSpPr>
        <p:spPr/>
        <p:txBody>
          <a:bodyPr/>
          <a:lstStyle/>
          <a:p>
            <a:fld id="{10EF8D20-3252-4AB4-8F65-8B394DEB2748}" type="slidenum">
              <a:rPr lang="en-US" smtClean="0"/>
              <a:t>41</a:t>
            </a:fld>
            <a:endParaRPr lang="en-US" dirty="0"/>
          </a:p>
        </p:txBody>
      </p:sp>
    </p:spTree>
    <p:extLst>
      <p:ext uri="{BB962C8B-B14F-4D97-AF65-F5344CB8AC3E}">
        <p14:creationId xmlns:p14="http://schemas.microsoft.com/office/powerpoint/2010/main" val="1119865024"/>
      </p:ext>
    </p:extLst>
  </p:cSld>
  <p:clrMapOvr>
    <a:masterClrMapping/>
  </p:clrMapOvr>
  <mc:AlternateContent xmlns:mc="http://schemas.openxmlformats.org/markup-compatibility/2006" xmlns:p14="http://schemas.microsoft.com/office/powerpoint/2010/main">
    <mc:Choice Requires="p14">
      <p:transition spd="slow" p14:dur="2000" advTm="14608"/>
    </mc:Choice>
    <mc:Fallback xmlns="">
      <p:transition spd="slow" advTm="14608"/>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10 Tips for Giving Feedback</a:t>
            </a:r>
            <a:endParaRPr lang="en-US" b="1" dirty="0"/>
          </a:p>
        </p:txBody>
      </p:sp>
      <p:sp>
        <p:nvSpPr>
          <p:cNvPr id="3" name="Content Placeholder 2"/>
          <p:cNvSpPr>
            <a:spLocks noGrp="1"/>
          </p:cNvSpPr>
          <p:nvPr>
            <p:ph idx="1"/>
          </p:nvPr>
        </p:nvSpPr>
        <p:spPr>
          <a:xfrm>
            <a:off x="381000" y="1295400"/>
            <a:ext cx="8229600" cy="5334000"/>
          </a:xfrm>
        </p:spPr>
        <p:txBody>
          <a:bodyPr>
            <a:normAutofit fontScale="92500" lnSpcReduction="10000"/>
          </a:bodyPr>
          <a:lstStyle/>
          <a:p>
            <a:pPr marL="457200" indent="-457200">
              <a:buFont typeface="+mj-lt"/>
              <a:buAutoNum type="arabicPeriod"/>
            </a:pPr>
            <a:r>
              <a:rPr lang="en-US" sz="2400" dirty="0" smtClean="0"/>
              <a:t>Focus on the action or behavior not the person.</a:t>
            </a:r>
          </a:p>
          <a:p>
            <a:pPr marL="457200" indent="-457200">
              <a:buFont typeface="+mj-lt"/>
              <a:buAutoNum type="arabicPeriod"/>
            </a:pPr>
            <a:r>
              <a:rPr lang="en-US" sz="2400" dirty="0" smtClean="0"/>
              <a:t>Feedback should describe the action or behavior rather than evaluate it.</a:t>
            </a:r>
          </a:p>
          <a:p>
            <a:pPr marL="457200" indent="-457200">
              <a:buFont typeface="+mj-lt"/>
              <a:buAutoNum type="arabicPeriod"/>
            </a:pPr>
            <a:r>
              <a:rPr lang="en-US" sz="2400" dirty="0" smtClean="0"/>
              <a:t>Useful feedback is specific rather than general.</a:t>
            </a:r>
          </a:p>
          <a:p>
            <a:pPr marL="457200" indent="-457200">
              <a:buFont typeface="+mj-lt"/>
              <a:buAutoNum type="arabicPeriod"/>
            </a:pPr>
            <a:r>
              <a:rPr lang="en-US" sz="2400" dirty="0" smtClean="0"/>
              <a:t>Feedback should be well timed, appropriate, and as immediate as possible.</a:t>
            </a:r>
          </a:p>
          <a:p>
            <a:pPr marL="457200" indent="-457200">
              <a:buFont typeface="+mj-lt"/>
              <a:buAutoNum type="arabicPeriod"/>
            </a:pPr>
            <a:r>
              <a:rPr lang="en-US" sz="2400" dirty="0" smtClean="0"/>
              <a:t>Feedback should focus on the positive for the most part</a:t>
            </a:r>
            <a:r>
              <a:rPr lang="en-US" sz="2400" dirty="0" smtClean="0">
                <a:sym typeface="Wingdings" pitchFamily="2" charset="2"/>
              </a:rPr>
              <a:t>.</a:t>
            </a:r>
          </a:p>
          <a:p>
            <a:pPr marL="457200" indent="-457200">
              <a:buFont typeface="+mj-lt"/>
              <a:buAutoNum type="arabicPeriod"/>
            </a:pPr>
            <a:r>
              <a:rPr lang="en-US" sz="2400" dirty="0" smtClean="0">
                <a:sym typeface="Wingdings" pitchFamily="2" charset="2"/>
              </a:rPr>
              <a:t>Feedback should be limited to what the person can use not all you can give.</a:t>
            </a:r>
          </a:p>
          <a:p>
            <a:pPr marL="457200" indent="-457200">
              <a:buFont typeface="+mj-lt"/>
              <a:buAutoNum type="arabicPeriod"/>
            </a:pPr>
            <a:r>
              <a:rPr lang="en-US" sz="2400" dirty="0" smtClean="0">
                <a:sym typeface="Wingdings" pitchFamily="2" charset="2"/>
              </a:rPr>
              <a:t>Feedback should focus on alternatives rather than reaching one solution.</a:t>
            </a:r>
          </a:p>
          <a:p>
            <a:pPr marL="457200" indent="-457200">
              <a:buFont typeface="+mj-lt"/>
              <a:buAutoNum type="arabicPeriod"/>
            </a:pPr>
            <a:r>
              <a:rPr lang="en-US" sz="2400" dirty="0" smtClean="0">
                <a:sym typeface="Wingdings" pitchFamily="2" charset="2"/>
              </a:rPr>
              <a:t>Check for understanding.</a:t>
            </a:r>
          </a:p>
          <a:p>
            <a:pPr marL="457200" indent="-457200">
              <a:buFont typeface="+mj-lt"/>
              <a:buAutoNum type="arabicPeriod"/>
            </a:pPr>
            <a:r>
              <a:rPr lang="en-US" sz="2400" dirty="0" smtClean="0">
                <a:sym typeface="Wingdings" pitchFamily="2" charset="2"/>
              </a:rPr>
              <a:t>Focus on information not feelings.</a:t>
            </a:r>
          </a:p>
          <a:p>
            <a:pPr marL="457200" indent="-457200">
              <a:buFont typeface="+mj-lt"/>
              <a:buAutoNum type="arabicPeriod"/>
            </a:pPr>
            <a:r>
              <a:rPr lang="en-US" sz="2400" dirty="0" smtClean="0">
                <a:sym typeface="Wingdings" pitchFamily="2" charset="2"/>
              </a:rPr>
              <a:t>Verbal feedback needs to be in alignment with non-verbal behavior.</a:t>
            </a:r>
          </a:p>
          <a:p>
            <a:pPr marL="0" indent="0">
              <a:buNone/>
            </a:pPr>
            <a:endParaRPr lang="en-US" sz="2400" dirty="0" smtClean="0">
              <a:sym typeface="Wingdings" pitchFamily="2" charset="2"/>
            </a:endParaRPr>
          </a:p>
          <a:p>
            <a:endParaRPr lang="en-US" dirty="0"/>
          </a:p>
        </p:txBody>
      </p:sp>
      <p:sp>
        <p:nvSpPr>
          <p:cNvPr id="5" name="Slide Number Placeholder 4"/>
          <p:cNvSpPr>
            <a:spLocks noGrp="1"/>
          </p:cNvSpPr>
          <p:nvPr>
            <p:ph type="sldNum" sz="quarter" idx="12"/>
          </p:nvPr>
        </p:nvSpPr>
        <p:spPr/>
        <p:txBody>
          <a:bodyPr/>
          <a:lstStyle/>
          <a:p>
            <a:fld id="{10EF8D20-3252-4AB4-8F65-8B394DEB2748}" type="slidenum">
              <a:rPr lang="en-US" smtClean="0"/>
              <a:t>42</a:t>
            </a:fld>
            <a:endParaRPr lang="en-US" dirty="0"/>
          </a:p>
        </p:txBody>
      </p:sp>
    </p:spTree>
    <p:custDataLst>
      <p:tags r:id="rId1"/>
    </p:custDataLst>
    <p:extLst>
      <p:ext uri="{BB962C8B-B14F-4D97-AF65-F5344CB8AC3E}">
        <p14:creationId xmlns:p14="http://schemas.microsoft.com/office/powerpoint/2010/main" val="3210726457"/>
      </p:ext>
    </p:extLst>
  </p:cSld>
  <p:clrMapOvr>
    <a:masterClrMapping/>
  </p:clrMapOvr>
  <mc:AlternateContent xmlns:mc="http://schemas.openxmlformats.org/markup-compatibility/2006" xmlns:p14="http://schemas.microsoft.com/office/powerpoint/2010/main">
    <mc:Choice Requires="p14">
      <p:transition spd="slow" p14:dur="2000" advTm="63161"/>
    </mc:Choice>
    <mc:Fallback xmlns="">
      <p:transition spd="slow" advTm="6316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b="1" dirty="0" smtClean="0"/>
              <a:t>Finally and Almost to the End</a:t>
            </a:r>
            <a:r>
              <a:rPr lang="en-US" b="1" dirty="0" smtClean="0">
                <a:sym typeface="Wingdings" pitchFamily="2" charset="2"/>
              </a:rPr>
              <a:t></a:t>
            </a:r>
            <a:br>
              <a:rPr lang="en-US" b="1" dirty="0" smtClean="0">
                <a:sym typeface="Wingdings" pitchFamily="2" charset="2"/>
              </a:rPr>
            </a:br>
            <a:endParaRPr lang="en-US" b="1" dirty="0"/>
          </a:p>
        </p:txBody>
      </p:sp>
      <p:sp>
        <p:nvSpPr>
          <p:cNvPr id="3" name="Content Placeholder 2"/>
          <p:cNvSpPr>
            <a:spLocks noGrp="1"/>
          </p:cNvSpPr>
          <p:nvPr>
            <p:ph idx="1"/>
          </p:nvPr>
        </p:nvSpPr>
        <p:spPr>
          <a:xfrm>
            <a:off x="381000" y="1524000"/>
            <a:ext cx="8229600" cy="5105400"/>
          </a:xfrm>
        </p:spPr>
        <p:txBody>
          <a:bodyPr>
            <a:normAutofit fontScale="62500" lnSpcReduction="20000"/>
          </a:bodyPr>
          <a:lstStyle/>
          <a:p>
            <a:pPr marL="0" indent="0">
              <a:buNone/>
            </a:pPr>
            <a:r>
              <a:rPr lang="en-US" dirty="0" smtClean="0"/>
              <a:t>Hopefully you have found this PowerPoint presentation to be helpful as you begin your On-Site Supervisor role in our MAC program.  Just a few more pieces of information that will help to ensure your success as a supervisor and the success of your </a:t>
            </a:r>
            <a:r>
              <a:rPr lang="en-US" dirty="0" smtClean="0"/>
              <a:t>practicum or internship student:</a:t>
            </a:r>
            <a:endParaRPr lang="en-US" dirty="0" smtClean="0"/>
          </a:p>
          <a:p>
            <a:pPr marL="0" indent="0">
              <a:buNone/>
            </a:pPr>
            <a:endParaRPr lang="en-US" dirty="0" smtClean="0"/>
          </a:p>
          <a:p>
            <a:pPr marL="514350" indent="-514350">
              <a:buFont typeface="+mj-lt"/>
              <a:buAutoNum type="arabicPeriod"/>
            </a:pPr>
            <a:r>
              <a:rPr lang="en-US" dirty="0" smtClean="0"/>
              <a:t>Make sure </a:t>
            </a:r>
            <a:r>
              <a:rPr lang="en-US" dirty="0" smtClean="0"/>
              <a:t>your graduate student has </a:t>
            </a:r>
            <a:r>
              <a:rPr lang="en-US" dirty="0" smtClean="0"/>
              <a:t>given you a copy of the </a:t>
            </a:r>
            <a:r>
              <a:rPr lang="en-US" dirty="0" smtClean="0"/>
              <a:t>MAC Supervisor Handbook- </a:t>
            </a:r>
            <a:r>
              <a:rPr lang="en-US" dirty="0" smtClean="0"/>
              <a:t>Review the Handbook during your first meeting and discuss any concerns that you or </a:t>
            </a:r>
            <a:r>
              <a:rPr lang="en-US" dirty="0" smtClean="0"/>
              <a:t>your student might </a:t>
            </a:r>
            <a:r>
              <a:rPr lang="en-US" dirty="0" smtClean="0"/>
              <a:t>have.</a:t>
            </a:r>
          </a:p>
          <a:p>
            <a:pPr marL="514350" indent="-514350">
              <a:buFont typeface="+mj-lt"/>
              <a:buAutoNum type="arabicPeriod"/>
            </a:pPr>
            <a:endParaRPr lang="en-US" dirty="0" smtClean="0"/>
          </a:p>
          <a:p>
            <a:pPr marL="514350" indent="-514350">
              <a:buFont typeface="+mj-lt"/>
              <a:buAutoNum type="arabicPeriod"/>
            </a:pPr>
            <a:r>
              <a:rPr lang="en-US" dirty="0" smtClean="0"/>
              <a:t>Ask the </a:t>
            </a:r>
            <a:r>
              <a:rPr lang="en-US" dirty="0" smtClean="0"/>
              <a:t>your student </a:t>
            </a:r>
            <a:r>
              <a:rPr lang="en-US" dirty="0" smtClean="0"/>
              <a:t>to provide you with a copy of his/her </a:t>
            </a:r>
            <a:r>
              <a:rPr lang="en-US" dirty="0" smtClean="0"/>
              <a:t>placement </a:t>
            </a:r>
            <a:r>
              <a:rPr lang="en-US" dirty="0" smtClean="0"/>
              <a:t>goals. </a:t>
            </a:r>
          </a:p>
          <a:p>
            <a:pPr marL="514350" indent="-514350">
              <a:buFont typeface="+mj-lt"/>
              <a:buAutoNum type="arabicPeriod"/>
            </a:pPr>
            <a:endParaRPr lang="en-US" dirty="0" smtClean="0"/>
          </a:p>
          <a:p>
            <a:pPr marL="514350" indent="-514350">
              <a:buFont typeface="+mj-lt"/>
              <a:buAutoNum type="arabicPeriod"/>
            </a:pPr>
            <a:r>
              <a:rPr lang="en-US" dirty="0" smtClean="0"/>
              <a:t>Ask your </a:t>
            </a:r>
            <a:r>
              <a:rPr lang="en-US" dirty="0" smtClean="0"/>
              <a:t>student </a:t>
            </a:r>
            <a:r>
              <a:rPr lang="en-US" dirty="0" smtClean="0"/>
              <a:t>to describe his/her strengths and challenges.</a:t>
            </a:r>
          </a:p>
          <a:p>
            <a:pPr marL="514350" indent="-514350">
              <a:buFont typeface="+mj-lt"/>
              <a:buAutoNum type="arabicPeriod"/>
            </a:pPr>
            <a:endParaRPr lang="en-US" dirty="0" smtClean="0"/>
          </a:p>
          <a:p>
            <a:pPr marL="514350" indent="-514350">
              <a:buFont typeface="+mj-lt"/>
              <a:buAutoNum type="arabicPeriod"/>
            </a:pPr>
            <a:r>
              <a:rPr lang="en-US" dirty="0" smtClean="0"/>
              <a:t>Review Contact information: yours, the student’s, and the instructor’s.</a:t>
            </a:r>
          </a:p>
        </p:txBody>
      </p:sp>
      <p:sp>
        <p:nvSpPr>
          <p:cNvPr id="5" name="Slide Number Placeholder 4"/>
          <p:cNvSpPr>
            <a:spLocks noGrp="1"/>
          </p:cNvSpPr>
          <p:nvPr>
            <p:ph type="sldNum" sz="quarter" idx="12"/>
          </p:nvPr>
        </p:nvSpPr>
        <p:spPr/>
        <p:txBody>
          <a:bodyPr/>
          <a:lstStyle/>
          <a:p>
            <a:fld id="{10EF8D20-3252-4AB4-8F65-8B394DEB2748}" type="slidenum">
              <a:rPr lang="en-US" smtClean="0"/>
              <a:t>43</a:t>
            </a:fld>
            <a:endParaRPr lang="en-US" dirty="0"/>
          </a:p>
        </p:txBody>
      </p:sp>
    </p:spTree>
    <p:extLst>
      <p:ext uri="{BB962C8B-B14F-4D97-AF65-F5344CB8AC3E}">
        <p14:creationId xmlns:p14="http://schemas.microsoft.com/office/powerpoint/2010/main" val="3767771545"/>
      </p:ext>
    </p:extLst>
  </p:cSld>
  <p:clrMapOvr>
    <a:masterClrMapping/>
  </p:clrMapOvr>
  <mc:AlternateContent xmlns:mc="http://schemas.openxmlformats.org/markup-compatibility/2006" xmlns:p14="http://schemas.microsoft.com/office/powerpoint/2010/main">
    <mc:Choice Requires="p14">
      <p:transition spd="slow" p14:dur="2000" advTm="63548"/>
    </mc:Choice>
    <mc:Fallback xmlns="">
      <p:transition spd="slow" advTm="63548"/>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45123"/>
            <a:ext cx="8229600" cy="1143000"/>
          </a:xfrm>
        </p:spPr>
        <p:txBody>
          <a:bodyPr>
            <a:normAutofit fontScale="90000"/>
          </a:bodyPr>
          <a:lstStyle/>
          <a:p>
            <a:r>
              <a:rPr lang="en-US" dirty="0" smtClean="0"/>
              <a:t>Websites Describing Various Supervision Models</a:t>
            </a:r>
            <a:endParaRPr lang="en-US" dirty="0"/>
          </a:p>
        </p:txBody>
      </p:sp>
      <p:sp>
        <p:nvSpPr>
          <p:cNvPr id="3" name="Content Placeholder 2"/>
          <p:cNvSpPr>
            <a:spLocks noGrp="1"/>
          </p:cNvSpPr>
          <p:nvPr>
            <p:ph idx="1"/>
          </p:nvPr>
        </p:nvSpPr>
        <p:spPr/>
        <p:txBody>
          <a:bodyPr/>
          <a:lstStyle/>
          <a:p>
            <a:r>
              <a:rPr lang="en-US" dirty="0">
                <a:hlinkClick r:id="rId3"/>
              </a:rPr>
              <a:t>https://</a:t>
            </a:r>
            <a:r>
              <a:rPr lang="en-US" dirty="0" smtClean="0">
                <a:hlinkClick r:id="rId3"/>
              </a:rPr>
              <a:t>www.counseling.org/resources/library/ERIC%20Digests/94-08.pdf</a:t>
            </a:r>
            <a:endParaRPr lang="en-US" dirty="0" smtClean="0"/>
          </a:p>
          <a:p>
            <a:r>
              <a:rPr lang="en-US" dirty="0">
                <a:hlinkClick r:id="rId4"/>
              </a:rPr>
              <a:t>http://</a:t>
            </a:r>
            <a:r>
              <a:rPr lang="en-US" dirty="0" smtClean="0">
                <a:hlinkClick r:id="rId4"/>
              </a:rPr>
              <a:t>www.marquette.edu/education/grad/documents/Brief-Summary-of-Supervision-Models.pdf</a:t>
            </a:r>
            <a:endParaRPr lang="en-US" dirty="0" smtClean="0"/>
          </a:p>
          <a:p>
            <a:r>
              <a:rPr lang="en-US" dirty="0">
                <a:hlinkClick r:id="rId5"/>
              </a:rPr>
              <a:t>https://</a:t>
            </a:r>
            <a:r>
              <a:rPr lang="en-US" dirty="0" smtClean="0">
                <a:hlinkClick r:id="rId5"/>
              </a:rPr>
              <a:t>www.txca.org/images/tca/TheoriesofSupervision/TheoriesofSupervision9.html</a:t>
            </a:r>
            <a:endParaRPr lang="en-US" dirty="0" smtClean="0"/>
          </a:p>
          <a:p>
            <a:endParaRPr lang="en-US" dirty="0"/>
          </a:p>
        </p:txBody>
      </p:sp>
      <p:sp>
        <p:nvSpPr>
          <p:cNvPr id="4" name="Slide Number Placeholder 3"/>
          <p:cNvSpPr>
            <a:spLocks noGrp="1"/>
          </p:cNvSpPr>
          <p:nvPr>
            <p:ph type="sldNum" sz="quarter" idx="12"/>
          </p:nvPr>
        </p:nvSpPr>
        <p:spPr/>
        <p:txBody>
          <a:bodyPr/>
          <a:lstStyle/>
          <a:p>
            <a:fld id="{10EF8D20-3252-4AB4-8F65-8B394DEB2748}" type="slidenum">
              <a:rPr lang="en-US" smtClean="0"/>
              <a:t>44</a:t>
            </a:fld>
            <a:endParaRPr lang="en-US" dirty="0"/>
          </a:p>
        </p:txBody>
      </p:sp>
    </p:spTree>
    <p:extLst>
      <p:ext uri="{BB962C8B-B14F-4D97-AF65-F5344CB8AC3E}">
        <p14:creationId xmlns:p14="http://schemas.microsoft.com/office/powerpoint/2010/main" val="260015681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THANK YOU!</a:t>
            </a:r>
            <a:endParaRPr lang="en-US" b="1"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Once again, thank you for your willingness to supervise a MAC </a:t>
            </a:r>
            <a:r>
              <a:rPr lang="en-US" dirty="0" smtClean="0"/>
              <a:t>practicum or internship student and </a:t>
            </a:r>
            <a:r>
              <a:rPr lang="en-US" dirty="0" smtClean="0"/>
              <a:t>taking time to review this PowerPoint presentation. </a:t>
            </a:r>
          </a:p>
          <a:p>
            <a:pPr marL="0" indent="0">
              <a:buNone/>
            </a:pPr>
            <a:endParaRPr lang="en-US" dirty="0" smtClean="0"/>
          </a:p>
          <a:p>
            <a:pPr marL="0" indent="0">
              <a:buNone/>
            </a:pPr>
            <a:r>
              <a:rPr lang="en-US" dirty="0" smtClean="0"/>
              <a:t>Now that you have completed the training, please send an email message to;</a:t>
            </a:r>
          </a:p>
          <a:p>
            <a:pPr marL="0" indent="0">
              <a:buNone/>
            </a:pPr>
            <a:r>
              <a:rPr lang="en-US" dirty="0" smtClean="0"/>
              <a:t>Deborah Bilzing at </a:t>
            </a:r>
          </a:p>
          <a:p>
            <a:pPr marL="0" indent="0">
              <a:buNone/>
            </a:pPr>
            <a:r>
              <a:rPr lang="en-US" u="sng" dirty="0" smtClean="0">
                <a:hlinkClick r:id="rId4"/>
              </a:rPr>
              <a:t>BilzingDJ@lakeland.edu</a:t>
            </a:r>
            <a:endParaRPr lang="en-US" u="sng" dirty="0" smtClean="0"/>
          </a:p>
          <a:p>
            <a:pPr marL="0" indent="0">
              <a:buNone/>
            </a:pPr>
            <a:r>
              <a:rPr lang="en-US" dirty="0" smtClean="0"/>
              <a:t>indicating that you have reviewed and completed the presentation. In addition, please feel free to include any feedback you think would enhance the presentation. </a:t>
            </a:r>
          </a:p>
          <a:p>
            <a:pPr marL="0" indent="0">
              <a:buNone/>
            </a:pPr>
            <a:r>
              <a:rPr lang="en-US" dirty="0" smtClean="0"/>
              <a:t>Fondly,</a:t>
            </a:r>
          </a:p>
          <a:p>
            <a:pPr marL="0" indent="0">
              <a:buNone/>
            </a:pPr>
            <a:r>
              <a:rPr lang="en-US" dirty="0" smtClean="0"/>
              <a:t>Deborah Bilzing, Ed.D.,NCC</a:t>
            </a:r>
          </a:p>
          <a:p>
            <a:pPr marL="0" indent="0">
              <a:buNone/>
            </a:pPr>
            <a:r>
              <a:rPr lang="en-US" dirty="0" smtClean="0"/>
              <a:t>Director of the Master of Arts in Counseling Program</a:t>
            </a:r>
            <a:endParaRPr lang="en-US" dirty="0"/>
          </a:p>
        </p:txBody>
      </p:sp>
      <p:sp>
        <p:nvSpPr>
          <p:cNvPr id="5" name="Slide Number Placeholder 4"/>
          <p:cNvSpPr>
            <a:spLocks noGrp="1"/>
          </p:cNvSpPr>
          <p:nvPr>
            <p:ph type="sldNum" sz="quarter" idx="12"/>
          </p:nvPr>
        </p:nvSpPr>
        <p:spPr/>
        <p:txBody>
          <a:bodyPr/>
          <a:lstStyle/>
          <a:p>
            <a:fld id="{10EF8D20-3252-4AB4-8F65-8B394DEB2748}" type="slidenum">
              <a:rPr lang="en-US" smtClean="0"/>
              <a:t>45</a:t>
            </a:fld>
            <a:endParaRPr lang="en-US" dirty="0"/>
          </a:p>
        </p:txBody>
      </p:sp>
    </p:spTree>
    <p:custDataLst>
      <p:tags r:id="rId1"/>
    </p:custDataLst>
    <p:extLst>
      <p:ext uri="{BB962C8B-B14F-4D97-AF65-F5344CB8AC3E}">
        <p14:creationId xmlns:p14="http://schemas.microsoft.com/office/powerpoint/2010/main" val="281891911"/>
      </p:ext>
    </p:extLst>
  </p:cSld>
  <p:clrMapOvr>
    <a:masterClrMapping/>
  </p:clrMapOvr>
  <mc:AlternateContent xmlns:mc="http://schemas.openxmlformats.org/markup-compatibility/2006" xmlns:p14="http://schemas.microsoft.com/office/powerpoint/2010/main">
    <mc:Choice Requires="p14">
      <p:transition spd="slow" p14:dur="2000" advTm="61626"/>
    </mc:Choice>
    <mc:Fallback xmlns="">
      <p:transition spd="slow" advTm="61626"/>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normAutofit fontScale="90000"/>
          </a:bodyPr>
          <a:lstStyle/>
          <a:p>
            <a:r>
              <a:rPr lang="en-US" b="1" dirty="0" smtClean="0"/>
              <a:t>PART 1</a:t>
            </a:r>
            <a:r>
              <a:rPr lang="en-US" dirty="0" smtClean="0"/>
              <a:t/>
            </a:r>
            <a:br>
              <a:rPr lang="en-US" dirty="0" smtClean="0"/>
            </a:br>
            <a:r>
              <a:rPr lang="en-US" b="1" dirty="0"/>
              <a:t>Supervision…..What is it?</a:t>
            </a:r>
            <a:br>
              <a:rPr lang="en-US" b="1" dirty="0"/>
            </a:br>
            <a:endParaRPr lang="en-US" dirty="0"/>
          </a:p>
        </p:txBody>
      </p:sp>
      <p:sp>
        <p:nvSpPr>
          <p:cNvPr id="4" name="Slide Number Placeholder 3"/>
          <p:cNvSpPr>
            <a:spLocks noGrp="1"/>
          </p:cNvSpPr>
          <p:nvPr>
            <p:ph type="sldNum" sz="quarter" idx="12"/>
          </p:nvPr>
        </p:nvSpPr>
        <p:spPr/>
        <p:txBody>
          <a:bodyPr/>
          <a:lstStyle/>
          <a:p>
            <a:fld id="{10EF8D20-3252-4AB4-8F65-8B394DEB2748}" type="slidenum">
              <a:rPr lang="en-US" smtClean="0"/>
              <a:t>5</a:t>
            </a:fld>
            <a:endParaRPr lang="en-US" dirty="0"/>
          </a:p>
        </p:txBody>
      </p:sp>
    </p:spTree>
    <p:extLst>
      <p:ext uri="{BB962C8B-B14F-4D97-AF65-F5344CB8AC3E}">
        <p14:creationId xmlns:p14="http://schemas.microsoft.com/office/powerpoint/2010/main" val="1931777003"/>
      </p:ext>
    </p:extLst>
  </p:cSld>
  <p:clrMapOvr>
    <a:masterClrMapping/>
  </p:clrMapOvr>
  <mc:AlternateContent xmlns:mc="http://schemas.openxmlformats.org/markup-compatibility/2006" xmlns:p14="http://schemas.microsoft.com/office/powerpoint/2010/main">
    <mc:Choice Requires="p14">
      <p:transition spd="slow" p14:dur="2000" advTm="8385"/>
    </mc:Choice>
    <mc:Fallback xmlns="">
      <p:transition spd="slow" advTm="8385"/>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idx="1"/>
          </p:nvPr>
        </p:nvSpPr>
        <p:spPr>
          <a:xfrm>
            <a:off x="647700" y="1118026"/>
            <a:ext cx="8001000" cy="4724400"/>
          </a:xfrm>
        </p:spPr>
        <p:txBody>
          <a:bodyPr>
            <a:normAutofit fontScale="92500"/>
          </a:bodyPr>
          <a:lstStyle/>
          <a:p>
            <a:pPr marL="0" indent="0">
              <a:lnSpc>
                <a:spcPct val="90000"/>
              </a:lnSpc>
              <a:buNone/>
            </a:pPr>
            <a:endParaRPr lang="en-US" sz="2400" dirty="0" smtClean="0"/>
          </a:p>
          <a:p>
            <a:pPr marL="0" indent="0">
              <a:lnSpc>
                <a:spcPct val="90000"/>
              </a:lnSpc>
              <a:buNone/>
            </a:pPr>
            <a:r>
              <a:rPr lang="en-US" sz="2600" dirty="0" smtClean="0"/>
              <a:t>Technically speaking, the primary definition of supervision is to have a more seasoned member of a profession (supervisor)  provide to a more junior member of that same profession (supervisee</a:t>
            </a:r>
            <a:r>
              <a:rPr lang="en-US" sz="2600" dirty="0"/>
              <a:t>)</a:t>
            </a:r>
            <a:r>
              <a:rPr lang="en-US" sz="2600" dirty="0" smtClean="0"/>
              <a:t> a regular time and space to:</a:t>
            </a:r>
          </a:p>
          <a:p>
            <a:pPr marL="0" indent="0">
              <a:lnSpc>
                <a:spcPct val="90000"/>
              </a:lnSpc>
              <a:buNone/>
            </a:pPr>
            <a:endParaRPr lang="en-US" sz="2600" dirty="0" smtClean="0"/>
          </a:p>
          <a:p>
            <a:pPr>
              <a:lnSpc>
                <a:spcPct val="90000"/>
              </a:lnSpc>
            </a:pPr>
            <a:r>
              <a:rPr lang="en-US" sz="2600" dirty="0" smtClean="0"/>
              <a:t>reflect upon the content and process of their work, 	</a:t>
            </a:r>
          </a:p>
          <a:p>
            <a:pPr>
              <a:lnSpc>
                <a:spcPct val="90000"/>
              </a:lnSpc>
            </a:pPr>
            <a:r>
              <a:rPr lang="en-US" sz="2600" dirty="0" smtClean="0"/>
              <a:t>to receive information and another perspective concerning one’s work, </a:t>
            </a:r>
          </a:p>
          <a:p>
            <a:pPr>
              <a:lnSpc>
                <a:spcPct val="90000"/>
              </a:lnSpc>
            </a:pPr>
            <a:r>
              <a:rPr lang="en-US" sz="2600" dirty="0" smtClean="0"/>
              <a:t>to receive content and process feedback, </a:t>
            </a:r>
          </a:p>
          <a:p>
            <a:pPr>
              <a:lnSpc>
                <a:spcPct val="90000"/>
              </a:lnSpc>
            </a:pPr>
            <a:r>
              <a:rPr lang="en-US" sz="2600" dirty="0" smtClean="0"/>
              <a:t>to be pro-active rather than re-active, and </a:t>
            </a:r>
          </a:p>
          <a:p>
            <a:pPr>
              <a:lnSpc>
                <a:spcPct val="90000"/>
              </a:lnSpc>
            </a:pPr>
            <a:r>
              <a:rPr lang="en-US" sz="2600" dirty="0" smtClean="0"/>
              <a:t>to ensure the quality of work performed by the supervisee.</a:t>
            </a:r>
          </a:p>
          <a:p>
            <a:pPr marL="0" indent="0">
              <a:lnSpc>
                <a:spcPct val="90000"/>
              </a:lnSpc>
              <a:buNone/>
            </a:pPr>
            <a:endParaRPr lang="en-US" sz="2600" dirty="0"/>
          </a:p>
          <a:p>
            <a:pPr marL="0" indent="0">
              <a:lnSpc>
                <a:spcPct val="90000"/>
              </a:lnSpc>
              <a:buNone/>
            </a:pPr>
            <a:endParaRPr lang="en-US" sz="2600" dirty="0" smtClean="0"/>
          </a:p>
          <a:p>
            <a:pPr marL="0" indent="0">
              <a:lnSpc>
                <a:spcPct val="90000"/>
              </a:lnSpc>
              <a:buNone/>
            </a:pPr>
            <a:endParaRPr lang="en-US" sz="2400" dirty="0"/>
          </a:p>
        </p:txBody>
      </p:sp>
      <p:sp>
        <p:nvSpPr>
          <p:cNvPr id="2" name="TextBox 1"/>
          <p:cNvSpPr txBox="1"/>
          <p:nvPr/>
        </p:nvSpPr>
        <p:spPr>
          <a:xfrm>
            <a:off x="1143000" y="533400"/>
            <a:ext cx="7010400" cy="707886"/>
          </a:xfrm>
          <a:prstGeom prst="rect">
            <a:avLst/>
          </a:prstGeom>
          <a:noFill/>
        </p:spPr>
        <p:txBody>
          <a:bodyPr wrap="square" rtlCol="0">
            <a:spAutoFit/>
          </a:bodyPr>
          <a:lstStyle/>
          <a:p>
            <a:r>
              <a:rPr lang="en-US" sz="4000" b="1" dirty="0" smtClean="0"/>
              <a:t>Supervision</a:t>
            </a:r>
            <a:endParaRPr lang="en-US" sz="4000" b="1" dirty="0"/>
          </a:p>
        </p:txBody>
      </p:sp>
      <p:pic>
        <p:nvPicPr>
          <p:cNvPr id="2050" name="Picture 2" descr="C:\Users\BilzingDJ\AppData\Local\Microsoft\Windows\Temporary Internet Files\Content.IE5\LJ07K1EM\MC90018617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10398" y="5442183"/>
            <a:ext cx="795223" cy="1182654"/>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10EF8D20-3252-4AB4-8F65-8B394DEB2748}" type="slidenum">
              <a:rPr lang="en-US" smtClean="0"/>
              <a:t>6</a:t>
            </a:fld>
            <a:endParaRPr lang="en-US" dirty="0"/>
          </a:p>
        </p:txBody>
      </p:sp>
    </p:spTree>
    <p:custDataLst>
      <p:tags r:id="rId1"/>
    </p:custDataLst>
    <p:extLst>
      <p:ext uri="{BB962C8B-B14F-4D97-AF65-F5344CB8AC3E}">
        <p14:creationId xmlns:p14="http://schemas.microsoft.com/office/powerpoint/2010/main" val="268989826"/>
      </p:ext>
    </p:extLst>
  </p:cSld>
  <p:clrMapOvr>
    <a:masterClrMapping/>
  </p:clrMapOvr>
  <mc:AlternateContent xmlns:mc="http://schemas.openxmlformats.org/markup-compatibility/2006" xmlns:p14="http://schemas.microsoft.com/office/powerpoint/2010/main">
    <mc:Choice Requires="p14">
      <p:transition spd="slow" p14:dur="2000" advTm="48387"/>
    </mc:Choice>
    <mc:Fallback xmlns="">
      <p:transition spd="slow" advTm="4838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458">
                                            <p:txEl>
                                              <p:pRg st="1" end="1"/>
                                            </p:txEl>
                                          </p:spTgt>
                                        </p:tgtEl>
                                        <p:attrNameLst>
                                          <p:attrName>style.visibility</p:attrName>
                                        </p:attrNameLst>
                                      </p:cBhvr>
                                      <p:to>
                                        <p:strVal val="visible"/>
                                      </p:to>
                                    </p:set>
                                    <p:animEffect transition="in" filter="fade">
                                      <p:cBhvr>
                                        <p:cTn id="7" dur="500"/>
                                        <p:tgtEl>
                                          <p:spTgt spid="19458">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9458">
                                            <p:txEl>
                                              <p:pRg st="3" end="3"/>
                                            </p:txEl>
                                          </p:spTgt>
                                        </p:tgtEl>
                                        <p:attrNameLst>
                                          <p:attrName>style.visibility</p:attrName>
                                        </p:attrNameLst>
                                      </p:cBhvr>
                                      <p:to>
                                        <p:strVal val="visible"/>
                                      </p:to>
                                    </p:set>
                                    <p:animEffect transition="in" filter="fade">
                                      <p:cBhvr>
                                        <p:cTn id="10" dur="500"/>
                                        <p:tgtEl>
                                          <p:spTgt spid="19458">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9458">
                                            <p:txEl>
                                              <p:pRg st="4" end="4"/>
                                            </p:txEl>
                                          </p:spTgt>
                                        </p:tgtEl>
                                        <p:attrNameLst>
                                          <p:attrName>style.visibility</p:attrName>
                                        </p:attrNameLst>
                                      </p:cBhvr>
                                      <p:to>
                                        <p:strVal val="visible"/>
                                      </p:to>
                                    </p:set>
                                    <p:animEffect transition="in" filter="fade">
                                      <p:cBhvr>
                                        <p:cTn id="13" dur="500"/>
                                        <p:tgtEl>
                                          <p:spTgt spid="19458">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9458">
                                            <p:txEl>
                                              <p:pRg st="5" end="5"/>
                                            </p:txEl>
                                          </p:spTgt>
                                        </p:tgtEl>
                                        <p:attrNameLst>
                                          <p:attrName>style.visibility</p:attrName>
                                        </p:attrNameLst>
                                      </p:cBhvr>
                                      <p:to>
                                        <p:strVal val="visible"/>
                                      </p:to>
                                    </p:set>
                                    <p:animEffect transition="in" filter="fade">
                                      <p:cBhvr>
                                        <p:cTn id="16" dur="500"/>
                                        <p:tgtEl>
                                          <p:spTgt spid="19458">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9458">
                                            <p:txEl>
                                              <p:pRg st="6" end="6"/>
                                            </p:txEl>
                                          </p:spTgt>
                                        </p:tgtEl>
                                        <p:attrNameLst>
                                          <p:attrName>style.visibility</p:attrName>
                                        </p:attrNameLst>
                                      </p:cBhvr>
                                      <p:to>
                                        <p:strVal val="visible"/>
                                      </p:to>
                                    </p:set>
                                    <p:animEffect transition="in" filter="fade">
                                      <p:cBhvr>
                                        <p:cTn id="19" dur="500"/>
                                        <p:tgtEl>
                                          <p:spTgt spid="19458">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9458">
                                            <p:txEl>
                                              <p:pRg st="7" end="7"/>
                                            </p:txEl>
                                          </p:spTgt>
                                        </p:tgtEl>
                                        <p:attrNameLst>
                                          <p:attrName>style.visibility</p:attrName>
                                        </p:attrNameLst>
                                      </p:cBhvr>
                                      <p:to>
                                        <p:strVal val="visible"/>
                                      </p:to>
                                    </p:set>
                                    <p:animEffect transition="in" filter="fade">
                                      <p:cBhvr>
                                        <p:cTn id="22" dur="500"/>
                                        <p:tgtEl>
                                          <p:spTgt spid="194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a:bodyPr>
          <a:lstStyle/>
          <a:p>
            <a:r>
              <a:rPr lang="en-US" sz="4000" b="1" dirty="0" smtClean="0"/>
              <a:t>Supervisor-Supervisee Relationship</a:t>
            </a:r>
            <a:endParaRPr lang="en-US" sz="4000" b="1" dirty="0"/>
          </a:p>
        </p:txBody>
      </p:sp>
      <p:sp>
        <p:nvSpPr>
          <p:cNvPr id="3" name="Content Placeholder 2"/>
          <p:cNvSpPr>
            <a:spLocks noGrp="1"/>
          </p:cNvSpPr>
          <p:nvPr>
            <p:ph idx="1"/>
          </p:nvPr>
        </p:nvSpPr>
        <p:spPr>
          <a:xfrm>
            <a:off x="381000" y="2179637"/>
            <a:ext cx="8229600" cy="4525963"/>
          </a:xfrm>
        </p:spPr>
        <p:txBody>
          <a:bodyPr>
            <a:normAutofit/>
          </a:bodyPr>
          <a:lstStyle/>
          <a:p>
            <a:pPr marL="0" indent="0" algn="ctr">
              <a:buNone/>
            </a:pPr>
            <a:r>
              <a:rPr lang="en-US" sz="2400" dirty="0"/>
              <a:t>This relationship between supervisor and supervisee is somewhat evaluative, extends over time, monitors service quality and acts as a gate-keeping process for those who are entering the profession. (Bernard and Goodyear, 2004)</a:t>
            </a:r>
          </a:p>
          <a:p>
            <a:pPr marL="0" indent="0" algn="ctr">
              <a:buNone/>
            </a:pPr>
            <a:endParaRPr lang="en-US" sz="2400" dirty="0"/>
          </a:p>
        </p:txBody>
      </p:sp>
      <p:sp>
        <p:nvSpPr>
          <p:cNvPr id="4" name="Slide Number Placeholder 3"/>
          <p:cNvSpPr>
            <a:spLocks noGrp="1"/>
          </p:cNvSpPr>
          <p:nvPr>
            <p:ph type="sldNum" sz="quarter" idx="12"/>
          </p:nvPr>
        </p:nvSpPr>
        <p:spPr/>
        <p:txBody>
          <a:bodyPr/>
          <a:lstStyle/>
          <a:p>
            <a:fld id="{10EF8D20-3252-4AB4-8F65-8B394DEB2748}" type="slidenum">
              <a:rPr lang="en-US" smtClean="0"/>
              <a:t>7</a:t>
            </a:fld>
            <a:endParaRPr lang="en-US" dirty="0"/>
          </a:p>
        </p:txBody>
      </p:sp>
    </p:spTree>
    <p:extLst>
      <p:ext uri="{BB962C8B-B14F-4D97-AF65-F5344CB8AC3E}">
        <p14:creationId xmlns:p14="http://schemas.microsoft.com/office/powerpoint/2010/main" val="3012198620"/>
      </p:ext>
    </p:extLst>
  </p:cSld>
  <p:clrMapOvr>
    <a:masterClrMapping/>
  </p:clrMapOvr>
  <mc:AlternateContent xmlns:mc="http://schemas.openxmlformats.org/markup-compatibility/2006" xmlns:p14="http://schemas.microsoft.com/office/powerpoint/2010/main">
    <mc:Choice Requires="p14">
      <p:transition spd="slow" p14:dur="2000" advTm="51834"/>
    </mc:Choice>
    <mc:Fallback xmlns="">
      <p:transition spd="slow" advTm="51834"/>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457200" y="1676400"/>
            <a:ext cx="8229600" cy="4525963"/>
          </a:xfrm>
        </p:spPr>
        <p:txBody>
          <a:bodyPr>
            <a:normAutofit/>
          </a:bodyPr>
          <a:lstStyle/>
          <a:p>
            <a:pPr marL="0" indent="0">
              <a:buNone/>
            </a:pPr>
            <a:r>
              <a:rPr lang="en-US" sz="4000" b="1" dirty="0" smtClean="0"/>
              <a:t>Supervisor or Coach</a:t>
            </a:r>
          </a:p>
          <a:p>
            <a:pPr marL="0" indent="0">
              <a:buNone/>
            </a:pPr>
            <a:endParaRPr lang="en-US" sz="2400" dirty="0" smtClean="0"/>
          </a:p>
          <a:p>
            <a:pPr marL="0" indent="0">
              <a:buNone/>
            </a:pPr>
            <a:r>
              <a:rPr lang="en-US" sz="2400" dirty="0" smtClean="0"/>
              <a:t>Each one of these terms include leadership and a process of either building skills or building upon already established skills. This presentation focuses on the supervisor in both an  </a:t>
            </a:r>
            <a:r>
              <a:rPr lang="en-US" sz="2400" b="1" dirty="0" smtClean="0"/>
              <a:t>administrative</a:t>
            </a:r>
            <a:r>
              <a:rPr lang="en-US" sz="2400" dirty="0" smtClean="0"/>
              <a:t> </a:t>
            </a:r>
            <a:r>
              <a:rPr lang="en-US" sz="2400" b="1" dirty="0" smtClean="0"/>
              <a:t>leadership </a:t>
            </a:r>
            <a:r>
              <a:rPr lang="en-US" sz="2400" dirty="0" smtClean="0"/>
              <a:t>role and </a:t>
            </a:r>
            <a:r>
              <a:rPr lang="en-US" sz="2400" b="1" dirty="0" smtClean="0"/>
              <a:t>coaching role</a:t>
            </a:r>
            <a:r>
              <a:rPr lang="en-US" sz="2400" dirty="0" smtClean="0"/>
              <a:t>.  </a:t>
            </a:r>
            <a:endParaRPr lang="en-US" sz="2400" dirty="0"/>
          </a:p>
        </p:txBody>
      </p:sp>
      <p:pic>
        <p:nvPicPr>
          <p:cNvPr id="3074" name="Picture 2" descr="C:\Users\BilzingDJ\AppData\Local\Microsoft\Windows\Temporary Internet Files\Content.IE5\FAKRB10H\MP900439239[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5105400"/>
            <a:ext cx="1600200" cy="160020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10EF8D20-3252-4AB4-8F65-8B394DEB2748}" type="slidenum">
              <a:rPr lang="en-US" smtClean="0"/>
              <a:t>8</a:t>
            </a:fld>
            <a:endParaRPr lang="en-US" dirty="0"/>
          </a:p>
        </p:txBody>
      </p:sp>
    </p:spTree>
    <p:custDataLst>
      <p:tags r:id="rId1"/>
    </p:custDataLst>
    <p:extLst>
      <p:ext uri="{BB962C8B-B14F-4D97-AF65-F5344CB8AC3E}">
        <p14:creationId xmlns:p14="http://schemas.microsoft.com/office/powerpoint/2010/main" val="3657442527"/>
      </p:ext>
    </p:extLst>
  </p:cSld>
  <p:clrMapOvr>
    <a:masterClrMapping/>
  </p:clrMapOvr>
  <mc:AlternateContent xmlns:mc="http://schemas.openxmlformats.org/markup-compatibility/2006" xmlns:p14="http://schemas.microsoft.com/office/powerpoint/2010/main">
    <mc:Choice Requires="p14">
      <p:transition spd="slow" p14:dur="2000" advTm="52438"/>
    </mc:Choice>
    <mc:Fallback xmlns="">
      <p:transition spd="slow" advTm="5243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out)">
                                      <p:cBhvr>
                                        <p:cTn id="7"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lstStyle/>
          <a:p>
            <a:pPr marL="0" indent="0">
              <a:buNone/>
            </a:pPr>
            <a:endParaRPr lang="en-US" sz="2400" dirty="0" smtClean="0"/>
          </a:p>
          <a:p>
            <a:pPr marL="0" indent="0">
              <a:buNone/>
            </a:pPr>
            <a:r>
              <a:rPr lang="en-US" sz="2400" b="1" dirty="0" smtClean="0"/>
              <a:t>STOP and THINK: </a:t>
            </a:r>
          </a:p>
          <a:p>
            <a:pPr marL="0" indent="0">
              <a:buNone/>
            </a:pPr>
            <a:endParaRPr lang="en-US" sz="2400" dirty="0" smtClean="0"/>
          </a:p>
          <a:p>
            <a:pPr marL="0" indent="0">
              <a:buNone/>
            </a:pPr>
            <a:r>
              <a:rPr lang="en-US" sz="2400" dirty="0" smtClean="0"/>
              <a:t>Do you believe you have the skills and time to be an on-site </a:t>
            </a:r>
            <a:r>
              <a:rPr lang="en-US" sz="2400" dirty="0"/>
              <a:t>s</a:t>
            </a:r>
            <a:r>
              <a:rPr lang="en-US" sz="2400" dirty="0" smtClean="0"/>
              <a:t>upervisor</a:t>
            </a:r>
            <a:r>
              <a:rPr lang="en-US" sz="2400" dirty="0" smtClean="0"/>
              <a:t>?</a:t>
            </a:r>
          </a:p>
          <a:p>
            <a:pPr marL="0" indent="0">
              <a:buNone/>
            </a:pPr>
            <a:r>
              <a:rPr lang="en-US" sz="2400" dirty="0" smtClean="0"/>
              <a:t>Why have you decided to take on the role of an on-site supervisor?</a:t>
            </a:r>
            <a:endParaRPr lang="en-US" sz="2400" dirty="0"/>
          </a:p>
          <a:p>
            <a:pPr marL="0" indent="0">
              <a:buNone/>
            </a:pPr>
            <a:endParaRPr lang="en-US" dirty="0"/>
          </a:p>
        </p:txBody>
      </p:sp>
      <p:pic>
        <p:nvPicPr>
          <p:cNvPr id="1026" name="Picture 2" descr="C:\Users\BilzingDJ\AppData\Local\Microsoft\Windows\Temporary Internet Files\Content.IE5\DIHJXN7B\MC900432551[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609600"/>
            <a:ext cx="1371457" cy="1371457"/>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10EF8D20-3252-4AB4-8F65-8B394DEB2748}" type="slidenum">
              <a:rPr lang="en-US" smtClean="0"/>
              <a:t>9</a:t>
            </a:fld>
            <a:endParaRPr lang="en-US" dirty="0"/>
          </a:p>
        </p:txBody>
      </p:sp>
    </p:spTree>
    <p:custDataLst>
      <p:tags r:id="rId1"/>
    </p:custDataLst>
    <p:extLst>
      <p:ext uri="{BB962C8B-B14F-4D97-AF65-F5344CB8AC3E}">
        <p14:creationId xmlns:p14="http://schemas.microsoft.com/office/powerpoint/2010/main" val="1832759732"/>
      </p:ext>
    </p:extLst>
  </p:cSld>
  <p:clrMapOvr>
    <a:masterClrMapping/>
  </p:clrMapOvr>
  <mc:AlternateContent xmlns:mc="http://schemas.openxmlformats.org/markup-compatibility/2006" xmlns:p14="http://schemas.microsoft.com/office/powerpoint/2010/main">
    <mc:Choice Requires="p14">
      <p:transition spd="slow" p14:dur="2000" advTm="34169"/>
    </mc:Choice>
    <mc:Fallback xmlns="">
      <p:transition spd="slow" advTm="3416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1.3|0.7|0.5|0.5"/>
</p:tagLst>
</file>

<file path=ppt/tags/tag10.xml><?xml version="1.0" encoding="utf-8"?>
<p:tagLst xmlns:a="http://schemas.openxmlformats.org/drawingml/2006/main" xmlns:r="http://schemas.openxmlformats.org/officeDocument/2006/relationships" xmlns:p="http://schemas.openxmlformats.org/presentationml/2006/main">
  <p:tag name="TIMING" val="|4.7|4.1|2.9|1"/>
</p:tagLst>
</file>

<file path=ppt/tags/tag11.xml><?xml version="1.0" encoding="utf-8"?>
<p:tagLst xmlns:a="http://schemas.openxmlformats.org/drawingml/2006/main" xmlns:r="http://schemas.openxmlformats.org/officeDocument/2006/relationships" xmlns:p="http://schemas.openxmlformats.org/presentationml/2006/main">
  <p:tag name="TIMING" val="|41.4"/>
</p:tagLst>
</file>

<file path=ppt/tags/tag12.xml><?xml version="1.0" encoding="utf-8"?>
<p:tagLst xmlns:a="http://schemas.openxmlformats.org/drawingml/2006/main" xmlns:r="http://schemas.openxmlformats.org/officeDocument/2006/relationships" xmlns:p="http://schemas.openxmlformats.org/presentationml/2006/main">
  <p:tag name="TIMING" val="|1.9|1.4|1|0.9"/>
</p:tagLst>
</file>

<file path=ppt/tags/tag13.xml><?xml version="1.0" encoding="utf-8"?>
<p:tagLst xmlns:a="http://schemas.openxmlformats.org/drawingml/2006/main" xmlns:r="http://schemas.openxmlformats.org/officeDocument/2006/relationships" xmlns:p="http://schemas.openxmlformats.org/presentationml/2006/main">
  <p:tag name="TIMING" val="|5|2.6|3.2|3.6|4.1|4.4|6.3|4|2.4|1.9"/>
</p:tagLst>
</file>

<file path=ppt/tags/tag14.xml><?xml version="1.0" encoding="utf-8"?>
<p:tagLst xmlns:a="http://schemas.openxmlformats.org/drawingml/2006/main" xmlns:r="http://schemas.openxmlformats.org/officeDocument/2006/relationships" xmlns:p="http://schemas.openxmlformats.org/presentationml/2006/main">
  <p:tag name="TIMING" val="|133.4"/>
</p:tagLst>
</file>

<file path=ppt/tags/tag2.xml><?xml version="1.0" encoding="utf-8"?>
<p:tagLst xmlns:a="http://schemas.openxmlformats.org/drawingml/2006/main" xmlns:r="http://schemas.openxmlformats.org/officeDocument/2006/relationships" xmlns:p="http://schemas.openxmlformats.org/presentationml/2006/main">
  <p:tag name="TIMING" val="|1.6"/>
</p:tagLst>
</file>

<file path=ppt/tags/tag3.xml><?xml version="1.0" encoding="utf-8"?>
<p:tagLst xmlns:a="http://schemas.openxmlformats.org/drawingml/2006/main" xmlns:r="http://schemas.openxmlformats.org/officeDocument/2006/relationships" xmlns:p="http://schemas.openxmlformats.org/presentationml/2006/main">
  <p:tag name="TIMING" val="|50.2"/>
</p:tagLst>
</file>

<file path=ppt/tags/tag4.xml><?xml version="1.0" encoding="utf-8"?>
<p:tagLst xmlns:a="http://schemas.openxmlformats.org/drawingml/2006/main" xmlns:r="http://schemas.openxmlformats.org/officeDocument/2006/relationships" xmlns:p="http://schemas.openxmlformats.org/presentationml/2006/main">
  <p:tag name="TIMING" val="|4.6"/>
</p:tagLst>
</file>

<file path=ppt/tags/tag5.xml><?xml version="1.0" encoding="utf-8"?>
<p:tagLst xmlns:a="http://schemas.openxmlformats.org/drawingml/2006/main" xmlns:r="http://schemas.openxmlformats.org/officeDocument/2006/relationships" xmlns:p="http://schemas.openxmlformats.org/presentationml/2006/main">
  <p:tag name="TIMING" val="|14|1.7|2.1|6.8"/>
</p:tagLst>
</file>

<file path=ppt/tags/tag6.xml><?xml version="1.0" encoding="utf-8"?>
<p:tagLst xmlns:a="http://schemas.openxmlformats.org/drawingml/2006/main" xmlns:r="http://schemas.openxmlformats.org/officeDocument/2006/relationships" xmlns:p="http://schemas.openxmlformats.org/presentationml/2006/main">
  <p:tag name="TIMING" val="|12.3|2.6|2.2"/>
</p:tagLst>
</file>

<file path=ppt/tags/tag7.xml><?xml version="1.0" encoding="utf-8"?>
<p:tagLst xmlns:a="http://schemas.openxmlformats.org/drawingml/2006/main" xmlns:r="http://schemas.openxmlformats.org/officeDocument/2006/relationships" xmlns:p="http://schemas.openxmlformats.org/presentationml/2006/main">
  <p:tag name="TIMING" val="|7.1|2.4|1.5|4.6"/>
</p:tagLst>
</file>

<file path=ppt/tags/tag8.xml><?xml version="1.0" encoding="utf-8"?>
<p:tagLst xmlns:a="http://schemas.openxmlformats.org/drawingml/2006/main" xmlns:r="http://schemas.openxmlformats.org/officeDocument/2006/relationships" xmlns:p="http://schemas.openxmlformats.org/presentationml/2006/main">
  <p:tag name="TIMING" val="|13.8"/>
</p:tagLst>
</file>

<file path=ppt/tags/tag9.xml><?xml version="1.0" encoding="utf-8"?>
<p:tagLst xmlns:a="http://schemas.openxmlformats.org/drawingml/2006/main" xmlns:r="http://schemas.openxmlformats.org/officeDocument/2006/relationships" xmlns:p="http://schemas.openxmlformats.org/presentationml/2006/main">
  <p:tag name="TIMING" val="|4.3|0.7|0.8"/>
</p:tagLst>
</file>

<file path=ppt/theme/theme1.xml><?xml version="1.0" encoding="utf-8"?>
<a:theme xmlns:a="http://schemas.openxmlformats.org/drawingml/2006/main" name="Template">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3924</TotalTime>
  <Words>4338</Words>
  <Application>Microsoft Office PowerPoint</Application>
  <PresentationFormat>On-screen Show (4:3)</PresentationFormat>
  <Paragraphs>400</Paragraphs>
  <Slides>45</Slides>
  <Notes>44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Arabic Typesetting</vt:lpstr>
      <vt:lpstr>Arial</vt:lpstr>
      <vt:lpstr>Arial Black</vt:lpstr>
      <vt:lpstr>Calibri</vt:lpstr>
      <vt:lpstr>Lucida Calligraphy</vt:lpstr>
      <vt:lpstr>Wingdings</vt:lpstr>
      <vt:lpstr>Template</vt:lpstr>
      <vt:lpstr>The Basics of Supervision: A PowerPoint Presentation  For Practicum and Internship Supervisors  Master of Arts in Counseling Lakeland University Dr. Deborah Bilzing Director of the Master of Arts in Counseling Program </vt:lpstr>
      <vt:lpstr>Before you begin.</vt:lpstr>
      <vt:lpstr>PowerPoint Presentation</vt:lpstr>
      <vt:lpstr>Purpose of this Presentation This presentation covers the knowledge and skills basic to successful supervision.</vt:lpstr>
      <vt:lpstr>PART 1 Supervision…..What is it? </vt:lpstr>
      <vt:lpstr>PowerPoint Presentation</vt:lpstr>
      <vt:lpstr>Supervisor-Supervisee Relationship</vt:lpstr>
      <vt:lpstr>PowerPoint Presentation</vt:lpstr>
      <vt:lpstr>PowerPoint Presentation</vt:lpstr>
      <vt:lpstr>Requirements for On-site Supervisors</vt:lpstr>
      <vt:lpstr>Guidelines for On-site Supervisor</vt:lpstr>
      <vt:lpstr>In addition:</vt:lpstr>
      <vt:lpstr> Successful On-Site Supervisors are Proactive  </vt:lpstr>
      <vt:lpstr>Approaches to Supervision </vt:lpstr>
      <vt:lpstr> Lakeland’s vision of supervision   As a Practicum or Internship supervisor you will enhance  our graduate student’s personal and professional  development. On-Site Supervisors will oversee and  evaluate how well students integrate and apply the  knowledge, skills, and dispositions learned in their  previous program coursework.   </vt:lpstr>
      <vt:lpstr>2. Goals  What goals would you set as an  On-site supervisor? </vt:lpstr>
      <vt:lpstr>1. Provide the student with regular supervision grounded in best practices.  Challenge your student’s  assumptions.  2. Assist the student in clarifying counseling theories helping to align the student’s practice with his/her chosen theory.   3.  Provide specific activities and experiences for your student to engage in during his/her placement.  </vt:lpstr>
      <vt:lpstr>Six (6) goals continued</vt:lpstr>
      <vt:lpstr> Five (5) Activities that can  support these goals </vt:lpstr>
      <vt:lpstr>3. Coach</vt:lpstr>
      <vt:lpstr> 4. Support  </vt:lpstr>
      <vt:lpstr>Have you thought about  how you would like to supervise? (what’s your style?) </vt:lpstr>
      <vt:lpstr>Part 2</vt:lpstr>
      <vt:lpstr>Three Most Common Styles of Supervision</vt:lpstr>
      <vt:lpstr>PowerPoint Presentation</vt:lpstr>
      <vt:lpstr>PowerPoint Presentation</vt:lpstr>
      <vt:lpstr>PowerPoint Presentation</vt:lpstr>
      <vt:lpstr>PowerPoint Presentation</vt:lpstr>
      <vt:lpstr>PowerPoint Presentation</vt:lpstr>
      <vt:lpstr>PowerPoint Presentation</vt:lpstr>
      <vt:lpstr>What style is the best to use for supervising counseling graduate students?</vt:lpstr>
      <vt:lpstr>PowerPoint Presentation</vt:lpstr>
      <vt:lpstr>Part 3 </vt:lpstr>
      <vt:lpstr>PowerPoint Presentation</vt:lpstr>
      <vt:lpstr>PowerPoint Presentation</vt:lpstr>
      <vt:lpstr>PowerPoint Presentation</vt:lpstr>
      <vt:lpstr>PowerPoint Presentation</vt:lpstr>
      <vt:lpstr>PowerPoint Presentation</vt:lpstr>
      <vt:lpstr>PowerPoint Presentation</vt:lpstr>
      <vt:lpstr>Answers</vt:lpstr>
      <vt:lpstr>Part 4</vt:lpstr>
      <vt:lpstr>10 Tips for Giving Feedback</vt:lpstr>
      <vt:lpstr>Finally and Almost to the End </vt:lpstr>
      <vt:lpstr>Websites Describing Various Supervision Models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of Arts in Counseling Basic Overview of Supervision</dc:title>
  <dc:creator>BilzingDJ</dc:creator>
  <cp:lastModifiedBy>Bilzing, Deborah</cp:lastModifiedBy>
  <cp:revision>158</cp:revision>
  <cp:lastPrinted>2012-03-21T19:16:57Z</cp:lastPrinted>
  <dcterms:created xsi:type="dcterms:W3CDTF">2011-10-11T18:35:45Z</dcterms:created>
  <dcterms:modified xsi:type="dcterms:W3CDTF">2019-05-09T21:10:04Z</dcterms:modified>
</cp:coreProperties>
</file>