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2340"/>
    <a:srgbClr val="0F1521"/>
    <a:srgbClr val="EEB2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97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mpe, Veronica" userId="68a68f34-be20-43f9-aab5-1a2f07a5afc3" providerId="ADAL" clId="{280FFA3C-0CEB-47FC-802E-45C7D9652897}"/>
    <pc:docChg chg="custSel modSld">
      <pc:chgData name="Lampe, Veronica" userId="68a68f34-be20-43f9-aab5-1a2f07a5afc3" providerId="ADAL" clId="{280FFA3C-0CEB-47FC-802E-45C7D9652897}" dt="2024-08-01T20:47:17.594" v="634" actId="255"/>
      <pc:docMkLst>
        <pc:docMk/>
      </pc:docMkLst>
      <pc:sldChg chg="modSp mod">
        <pc:chgData name="Lampe, Veronica" userId="68a68f34-be20-43f9-aab5-1a2f07a5afc3" providerId="ADAL" clId="{280FFA3C-0CEB-47FC-802E-45C7D9652897}" dt="2024-08-01T20:38:12.589" v="432" actId="20577"/>
        <pc:sldMkLst>
          <pc:docMk/>
          <pc:sldMk cId="0" sldId="256"/>
        </pc:sldMkLst>
        <pc:spChg chg="mod">
          <ac:chgData name="Lampe, Veronica" userId="68a68f34-be20-43f9-aab5-1a2f07a5afc3" providerId="ADAL" clId="{280FFA3C-0CEB-47FC-802E-45C7D9652897}" dt="2024-08-01T20:38:12.589" v="432" actId="20577"/>
          <ac:spMkLst>
            <pc:docMk/>
            <pc:sldMk cId="0" sldId="256"/>
            <ac:spMk id="3" creationId="{00000000-0000-0000-0000-000000000000}"/>
          </ac:spMkLst>
        </pc:spChg>
      </pc:sldChg>
      <pc:sldChg chg="modSp mod">
        <pc:chgData name="Lampe, Veronica" userId="68a68f34-be20-43f9-aab5-1a2f07a5afc3" providerId="ADAL" clId="{280FFA3C-0CEB-47FC-802E-45C7D9652897}" dt="2024-08-01T20:25:32.682" v="189" actId="20577"/>
        <pc:sldMkLst>
          <pc:docMk/>
          <pc:sldMk cId="2268050040" sldId="264"/>
        </pc:sldMkLst>
        <pc:spChg chg="mod">
          <ac:chgData name="Lampe, Veronica" userId="68a68f34-be20-43f9-aab5-1a2f07a5afc3" providerId="ADAL" clId="{280FFA3C-0CEB-47FC-802E-45C7D9652897}" dt="2024-08-01T20:25:32.682" v="189" actId="20577"/>
          <ac:spMkLst>
            <pc:docMk/>
            <pc:sldMk cId="2268050040" sldId="264"/>
            <ac:spMk id="3" creationId="{FE38824E-A393-AACB-FCFD-E54673FFABA1}"/>
          </ac:spMkLst>
        </pc:spChg>
      </pc:sldChg>
      <pc:sldChg chg="modSp mod">
        <pc:chgData name="Lampe, Veronica" userId="68a68f34-be20-43f9-aab5-1a2f07a5afc3" providerId="ADAL" clId="{280FFA3C-0CEB-47FC-802E-45C7D9652897}" dt="2024-08-01T20:26:28.210" v="190" actId="313"/>
        <pc:sldMkLst>
          <pc:docMk/>
          <pc:sldMk cId="81400558" sldId="265"/>
        </pc:sldMkLst>
        <pc:spChg chg="mod">
          <ac:chgData name="Lampe, Veronica" userId="68a68f34-be20-43f9-aab5-1a2f07a5afc3" providerId="ADAL" clId="{280FFA3C-0CEB-47FC-802E-45C7D9652897}" dt="2024-08-01T20:26:28.210" v="190" actId="313"/>
          <ac:spMkLst>
            <pc:docMk/>
            <pc:sldMk cId="81400558" sldId="265"/>
            <ac:spMk id="3" creationId="{2043C137-2D03-C37E-06DB-A7EDDA6E81EC}"/>
          </ac:spMkLst>
        </pc:spChg>
      </pc:sldChg>
      <pc:sldChg chg="modSp mod">
        <pc:chgData name="Lampe, Veronica" userId="68a68f34-be20-43f9-aab5-1a2f07a5afc3" providerId="ADAL" clId="{280FFA3C-0CEB-47FC-802E-45C7D9652897}" dt="2024-08-01T20:29:45.728" v="204" actId="20577"/>
        <pc:sldMkLst>
          <pc:docMk/>
          <pc:sldMk cId="36411023" sldId="272"/>
        </pc:sldMkLst>
        <pc:spChg chg="mod">
          <ac:chgData name="Lampe, Veronica" userId="68a68f34-be20-43f9-aab5-1a2f07a5afc3" providerId="ADAL" clId="{280FFA3C-0CEB-47FC-802E-45C7D9652897}" dt="2024-08-01T20:29:45.728" v="204" actId="20577"/>
          <ac:spMkLst>
            <pc:docMk/>
            <pc:sldMk cId="36411023" sldId="272"/>
            <ac:spMk id="3" creationId="{AF2681BC-22EF-C72F-F1C3-B7DB787AC052}"/>
          </ac:spMkLst>
        </pc:spChg>
      </pc:sldChg>
      <pc:sldChg chg="modSp mod">
        <pc:chgData name="Lampe, Veronica" userId="68a68f34-be20-43f9-aab5-1a2f07a5afc3" providerId="ADAL" clId="{280FFA3C-0CEB-47FC-802E-45C7D9652897}" dt="2024-08-01T20:31:24.927" v="283" actId="20577"/>
        <pc:sldMkLst>
          <pc:docMk/>
          <pc:sldMk cId="2458089305" sldId="274"/>
        </pc:sldMkLst>
        <pc:spChg chg="mod">
          <ac:chgData name="Lampe, Veronica" userId="68a68f34-be20-43f9-aab5-1a2f07a5afc3" providerId="ADAL" clId="{280FFA3C-0CEB-47FC-802E-45C7D9652897}" dt="2024-08-01T20:31:24.927" v="283" actId="20577"/>
          <ac:spMkLst>
            <pc:docMk/>
            <pc:sldMk cId="2458089305" sldId="274"/>
            <ac:spMk id="3" creationId="{527B59DE-A32E-0488-959A-C759B8A852A8}"/>
          </ac:spMkLst>
        </pc:spChg>
      </pc:sldChg>
      <pc:sldChg chg="modSp mod">
        <pc:chgData name="Lampe, Veronica" userId="68a68f34-be20-43f9-aab5-1a2f07a5afc3" providerId="ADAL" clId="{280FFA3C-0CEB-47FC-802E-45C7D9652897}" dt="2024-08-01T20:31:43.634" v="295" actId="20577"/>
        <pc:sldMkLst>
          <pc:docMk/>
          <pc:sldMk cId="1205394996" sldId="275"/>
        </pc:sldMkLst>
        <pc:spChg chg="mod">
          <ac:chgData name="Lampe, Veronica" userId="68a68f34-be20-43f9-aab5-1a2f07a5afc3" providerId="ADAL" clId="{280FFA3C-0CEB-47FC-802E-45C7D9652897}" dt="2024-08-01T20:31:43.634" v="295" actId="20577"/>
          <ac:spMkLst>
            <pc:docMk/>
            <pc:sldMk cId="1205394996" sldId="275"/>
            <ac:spMk id="3" creationId="{CA169EB7-3EA7-DCE5-CF43-EF89D0B55E6E}"/>
          </ac:spMkLst>
        </pc:spChg>
      </pc:sldChg>
      <pc:sldChg chg="modSp mod">
        <pc:chgData name="Lampe, Veronica" userId="68a68f34-be20-43f9-aab5-1a2f07a5afc3" providerId="ADAL" clId="{280FFA3C-0CEB-47FC-802E-45C7D9652897}" dt="2024-08-01T20:34:17.870" v="368" actId="20577"/>
        <pc:sldMkLst>
          <pc:docMk/>
          <pc:sldMk cId="4219554517" sldId="276"/>
        </pc:sldMkLst>
        <pc:spChg chg="mod">
          <ac:chgData name="Lampe, Veronica" userId="68a68f34-be20-43f9-aab5-1a2f07a5afc3" providerId="ADAL" clId="{280FFA3C-0CEB-47FC-802E-45C7D9652897}" dt="2024-08-01T20:34:17.870" v="368" actId="20577"/>
          <ac:spMkLst>
            <pc:docMk/>
            <pc:sldMk cId="4219554517" sldId="276"/>
            <ac:spMk id="3" creationId="{A927964C-DCEC-CC25-A76B-5FC6F9A17D2E}"/>
          </ac:spMkLst>
        </pc:spChg>
      </pc:sldChg>
      <pc:sldChg chg="modSp mod">
        <pc:chgData name="Lampe, Veronica" userId="68a68f34-be20-43f9-aab5-1a2f07a5afc3" providerId="ADAL" clId="{280FFA3C-0CEB-47FC-802E-45C7D9652897}" dt="2024-08-01T20:46:16.126" v="586" actId="20577"/>
        <pc:sldMkLst>
          <pc:docMk/>
          <pc:sldMk cId="513940906" sldId="280"/>
        </pc:sldMkLst>
        <pc:spChg chg="mod">
          <ac:chgData name="Lampe, Veronica" userId="68a68f34-be20-43f9-aab5-1a2f07a5afc3" providerId="ADAL" clId="{280FFA3C-0CEB-47FC-802E-45C7D9652897}" dt="2024-08-01T20:46:16.126" v="586" actId="20577"/>
          <ac:spMkLst>
            <pc:docMk/>
            <pc:sldMk cId="513940906" sldId="280"/>
            <ac:spMk id="3" creationId="{49BBD7BB-A480-A806-9CC5-854988F41686}"/>
          </ac:spMkLst>
        </pc:spChg>
      </pc:sldChg>
      <pc:sldChg chg="modSp mod">
        <pc:chgData name="Lampe, Veronica" userId="68a68f34-be20-43f9-aab5-1a2f07a5afc3" providerId="ADAL" clId="{280FFA3C-0CEB-47FC-802E-45C7D9652897}" dt="2024-08-01T20:47:17.594" v="634" actId="255"/>
        <pc:sldMkLst>
          <pc:docMk/>
          <pc:sldMk cId="3934174248" sldId="281"/>
        </pc:sldMkLst>
        <pc:spChg chg="mod">
          <ac:chgData name="Lampe, Veronica" userId="68a68f34-be20-43f9-aab5-1a2f07a5afc3" providerId="ADAL" clId="{280FFA3C-0CEB-47FC-802E-45C7D9652897}" dt="2024-08-01T20:22:04.781" v="16" actId="313"/>
          <ac:spMkLst>
            <pc:docMk/>
            <pc:sldMk cId="3934174248" sldId="281"/>
            <ac:spMk id="2" creationId="{3FEA94FC-199A-BFA7-56DF-A584B1893817}"/>
          </ac:spMkLst>
        </pc:spChg>
        <pc:spChg chg="mod">
          <ac:chgData name="Lampe, Veronica" userId="68a68f34-be20-43f9-aab5-1a2f07a5afc3" providerId="ADAL" clId="{280FFA3C-0CEB-47FC-802E-45C7D9652897}" dt="2024-08-01T20:47:17.594" v="634" actId="255"/>
          <ac:spMkLst>
            <pc:docMk/>
            <pc:sldMk cId="3934174248" sldId="281"/>
            <ac:spMk id="3" creationId="{C187F72D-DDB1-DE9F-6DB5-E1372BFA9A85}"/>
          </ac:spMkLst>
        </pc:spChg>
      </pc:sldChg>
    </pc:docChg>
  </pc:docChgLst>
  <pc:docChgLst>
    <pc:chgData name="Lampe, Veronica" userId="68a68f34-be20-43f9-aab5-1a2f07a5afc3" providerId="ADAL" clId="{E8935415-BC2F-4F65-BD83-507C37CD0FE2}"/>
    <pc:docChg chg="custSel delSld modSld">
      <pc:chgData name="Lampe, Veronica" userId="68a68f34-be20-43f9-aab5-1a2f07a5afc3" providerId="ADAL" clId="{E8935415-BC2F-4F65-BD83-507C37CD0FE2}" dt="2024-06-18T20:50:54.194" v="216" actId="20577"/>
      <pc:docMkLst>
        <pc:docMk/>
      </pc:docMkLst>
      <pc:sldChg chg="modSp mod">
        <pc:chgData name="Lampe, Veronica" userId="68a68f34-be20-43f9-aab5-1a2f07a5afc3" providerId="ADAL" clId="{E8935415-BC2F-4F65-BD83-507C37CD0FE2}" dt="2024-06-18T20:50:54.194" v="216" actId="20577"/>
        <pc:sldMkLst>
          <pc:docMk/>
          <pc:sldMk cId="3934174248" sldId="281"/>
        </pc:sldMkLst>
        <pc:spChg chg="mod">
          <ac:chgData name="Lampe, Veronica" userId="68a68f34-be20-43f9-aab5-1a2f07a5afc3" providerId="ADAL" clId="{E8935415-BC2F-4F65-BD83-507C37CD0FE2}" dt="2024-06-18T20:50:54.194" v="216" actId="20577"/>
          <ac:spMkLst>
            <pc:docMk/>
            <pc:sldMk cId="3934174248" sldId="281"/>
            <ac:spMk id="3" creationId="{C187F72D-DDB1-DE9F-6DB5-E1372BFA9A85}"/>
          </ac:spMkLst>
        </pc:spChg>
      </pc:sldChg>
      <pc:sldChg chg="del">
        <pc:chgData name="Lampe, Veronica" userId="68a68f34-be20-43f9-aab5-1a2f07a5afc3" providerId="ADAL" clId="{E8935415-BC2F-4F65-BD83-507C37CD0FE2}" dt="2024-06-18T20:47:06.310" v="0" actId="2696"/>
        <pc:sldMkLst>
          <pc:docMk/>
          <pc:sldMk cId="3172322760" sldId="282"/>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A2068B-3BED-4509-B351-A72800907154}"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67CEDB8-1CCC-40BE-BFFB-A9FF1B34AE64}">
      <dgm:prSet/>
      <dgm:spPr/>
      <dgm:t>
        <a:bodyPr/>
        <a:lstStyle/>
        <a:p>
          <a:pPr>
            <a:lnSpc>
              <a:spcPct val="100000"/>
            </a:lnSpc>
          </a:pPr>
          <a:r>
            <a:rPr lang="en-US" dirty="0"/>
            <a:t>My best self as a supervisor.</a:t>
          </a:r>
        </a:p>
      </dgm:t>
    </dgm:pt>
    <dgm:pt modelId="{4B67F96A-B977-4D93-866D-5C0F9E8E24CF}" type="parTrans" cxnId="{EAD975FF-3A19-46C0-A2B1-80516791BA90}">
      <dgm:prSet/>
      <dgm:spPr/>
      <dgm:t>
        <a:bodyPr/>
        <a:lstStyle/>
        <a:p>
          <a:endParaRPr lang="en-US"/>
        </a:p>
      </dgm:t>
    </dgm:pt>
    <dgm:pt modelId="{1BC066BC-468C-42C7-9F64-ABC66999A7DA}" type="sibTrans" cxnId="{EAD975FF-3A19-46C0-A2B1-80516791BA90}">
      <dgm:prSet/>
      <dgm:spPr/>
      <dgm:t>
        <a:bodyPr/>
        <a:lstStyle/>
        <a:p>
          <a:pPr>
            <a:lnSpc>
              <a:spcPct val="100000"/>
            </a:lnSpc>
          </a:pPr>
          <a:endParaRPr lang="en-US"/>
        </a:p>
      </dgm:t>
    </dgm:pt>
    <dgm:pt modelId="{C1FE8127-8ECE-49AC-A012-EEBAEAB8D5F7}">
      <dgm:prSet/>
      <dgm:spPr/>
      <dgm:t>
        <a:bodyPr/>
        <a:lstStyle/>
        <a:p>
          <a:pPr>
            <a:lnSpc>
              <a:spcPct val="100000"/>
            </a:lnSpc>
          </a:pPr>
          <a:r>
            <a:rPr lang="en-US"/>
            <a:t>How that looks?</a:t>
          </a:r>
        </a:p>
      </dgm:t>
    </dgm:pt>
    <dgm:pt modelId="{36257BA2-F186-4BC5-8490-B3F7EFEC8709}" type="parTrans" cxnId="{74698A77-9835-487E-81D0-9943E2E33BA3}">
      <dgm:prSet/>
      <dgm:spPr/>
      <dgm:t>
        <a:bodyPr/>
        <a:lstStyle/>
        <a:p>
          <a:endParaRPr lang="en-US"/>
        </a:p>
      </dgm:t>
    </dgm:pt>
    <dgm:pt modelId="{F3142D7F-F6B4-4FBE-BD08-275F6BCB085B}" type="sibTrans" cxnId="{74698A77-9835-487E-81D0-9943E2E33BA3}">
      <dgm:prSet/>
      <dgm:spPr/>
      <dgm:t>
        <a:bodyPr/>
        <a:lstStyle/>
        <a:p>
          <a:pPr>
            <a:lnSpc>
              <a:spcPct val="100000"/>
            </a:lnSpc>
          </a:pPr>
          <a:endParaRPr lang="en-US"/>
        </a:p>
      </dgm:t>
    </dgm:pt>
    <dgm:pt modelId="{5AEE8BFA-D126-4B5E-A133-80A86FFA4F03}">
      <dgm:prSet/>
      <dgm:spPr/>
      <dgm:t>
        <a:bodyPr/>
        <a:lstStyle/>
        <a:p>
          <a:pPr>
            <a:lnSpc>
              <a:spcPct val="100000"/>
            </a:lnSpc>
          </a:pPr>
          <a:r>
            <a:rPr lang="en-US"/>
            <a:t>What I will be doing and not doing.</a:t>
          </a:r>
        </a:p>
      </dgm:t>
    </dgm:pt>
    <dgm:pt modelId="{0757299B-273E-470E-9CE5-F8C585165E94}" type="parTrans" cxnId="{FCB223D1-4ABE-46B5-BE78-DDB3B3778F03}">
      <dgm:prSet/>
      <dgm:spPr/>
      <dgm:t>
        <a:bodyPr/>
        <a:lstStyle/>
        <a:p>
          <a:endParaRPr lang="en-US"/>
        </a:p>
      </dgm:t>
    </dgm:pt>
    <dgm:pt modelId="{020E3466-DCB1-4B71-A482-7A9D110982C6}" type="sibTrans" cxnId="{FCB223D1-4ABE-46B5-BE78-DDB3B3778F03}">
      <dgm:prSet/>
      <dgm:spPr/>
      <dgm:t>
        <a:bodyPr/>
        <a:lstStyle/>
        <a:p>
          <a:pPr>
            <a:lnSpc>
              <a:spcPct val="100000"/>
            </a:lnSpc>
          </a:pPr>
          <a:endParaRPr lang="en-US"/>
        </a:p>
      </dgm:t>
    </dgm:pt>
    <dgm:pt modelId="{B1809480-8BEE-45B8-B5E0-52C8E9E70171}">
      <dgm:prSet/>
      <dgm:spPr/>
      <dgm:t>
        <a:bodyPr/>
        <a:lstStyle/>
        <a:p>
          <a:pPr>
            <a:lnSpc>
              <a:spcPct val="100000"/>
            </a:lnSpc>
          </a:pPr>
          <a:r>
            <a:rPr lang="en-US"/>
            <a:t>How to make that happen?</a:t>
          </a:r>
        </a:p>
      </dgm:t>
    </dgm:pt>
    <dgm:pt modelId="{73004AC9-8602-45E5-A643-C2F6CC2A7D34}" type="parTrans" cxnId="{8BDE2AE8-3C04-4357-AC6A-48E211F5F6E9}">
      <dgm:prSet/>
      <dgm:spPr/>
      <dgm:t>
        <a:bodyPr/>
        <a:lstStyle/>
        <a:p>
          <a:endParaRPr lang="en-US"/>
        </a:p>
      </dgm:t>
    </dgm:pt>
    <dgm:pt modelId="{20743A4E-20DB-4538-B1A8-31C7A1804610}" type="sibTrans" cxnId="{8BDE2AE8-3C04-4357-AC6A-48E211F5F6E9}">
      <dgm:prSet/>
      <dgm:spPr/>
      <dgm:t>
        <a:bodyPr/>
        <a:lstStyle/>
        <a:p>
          <a:endParaRPr lang="en-US"/>
        </a:p>
      </dgm:t>
    </dgm:pt>
    <dgm:pt modelId="{F68D74CB-852E-4041-8D1A-D097A77E333E}" type="pres">
      <dgm:prSet presAssocID="{4AA2068B-3BED-4509-B351-A72800907154}" presName="root" presStyleCnt="0">
        <dgm:presLayoutVars>
          <dgm:dir/>
          <dgm:resizeHandles val="exact"/>
        </dgm:presLayoutVars>
      </dgm:prSet>
      <dgm:spPr/>
    </dgm:pt>
    <dgm:pt modelId="{9337055C-B7E2-4F75-955A-281A1CDBB5EA}" type="pres">
      <dgm:prSet presAssocID="{4AA2068B-3BED-4509-B351-A72800907154}" presName="container" presStyleCnt="0">
        <dgm:presLayoutVars>
          <dgm:dir/>
          <dgm:resizeHandles val="exact"/>
        </dgm:presLayoutVars>
      </dgm:prSet>
      <dgm:spPr/>
    </dgm:pt>
    <dgm:pt modelId="{1D8B3B7B-5B05-49F3-8AA1-732928BE7E7A}" type="pres">
      <dgm:prSet presAssocID="{B67CEDB8-1CCC-40BE-BFFB-A9FF1B34AE64}" presName="compNode" presStyleCnt="0"/>
      <dgm:spPr/>
    </dgm:pt>
    <dgm:pt modelId="{AE150F4A-ED8D-4311-8492-A1F5E559305C}" type="pres">
      <dgm:prSet presAssocID="{B67CEDB8-1CCC-40BE-BFFB-A9FF1B34AE64}" presName="iconBgRect" presStyleLbl="bgShp" presStyleIdx="0" presStyleCnt="4"/>
      <dgm:spPr/>
    </dgm:pt>
    <dgm:pt modelId="{E9A51296-84FE-4956-A2D1-D6BB300C75D4}" type="pres">
      <dgm:prSet presAssocID="{B67CEDB8-1CCC-40BE-BFFB-A9FF1B34AE6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
        </a:ext>
      </dgm:extLst>
    </dgm:pt>
    <dgm:pt modelId="{6FFB53DE-ACCB-4F07-98C5-C66691C7E144}" type="pres">
      <dgm:prSet presAssocID="{B67CEDB8-1CCC-40BE-BFFB-A9FF1B34AE64}" presName="spaceRect" presStyleCnt="0"/>
      <dgm:spPr/>
    </dgm:pt>
    <dgm:pt modelId="{D02677E6-18D9-4D20-9881-304A75F4DFE9}" type="pres">
      <dgm:prSet presAssocID="{B67CEDB8-1CCC-40BE-BFFB-A9FF1B34AE64}" presName="textRect" presStyleLbl="revTx" presStyleIdx="0" presStyleCnt="4">
        <dgm:presLayoutVars>
          <dgm:chMax val="1"/>
          <dgm:chPref val="1"/>
        </dgm:presLayoutVars>
      </dgm:prSet>
      <dgm:spPr/>
    </dgm:pt>
    <dgm:pt modelId="{A39D6A33-7C58-4268-8549-B8B23D81D2D6}" type="pres">
      <dgm:prSet presAssocID="{1BC066BC-468C-42C7-9F64-ABC66999A7DA}" presName="sibTrans" presStyleLbl="sibTrans2D1" presStyleIdx="0" presStyleCnt="0"/>
      <dgm:spPr/>
    </dgm:pt>
    <dgm:pt modelId="{16C5AF3D-EE43-4E10-AF98-8586462FC0CE}" type="pres">
      <dgm:prSet presAssocID="{C1FE8127-8ECE-49AC-A012-EEBAEAB8D5F7}" presName="compNode" presStyleCnt="0"/>
      <dgm:spPr/>
    </dgm:pt>
    <dgm:pt modelId="{18CCB518-3CBA-491C-8C95-AEBAFE9C7AC7}" type="pres">
      <dgm:prSet presAssocID="{C1FE8127-8ECE-49AC-A012-EEBAEAB8D5F7}" presName="iconBgRect" presStyleLbl="bgShp" presStyleIdx="1" presStyleCnt="4"/>
      <dgm:spPr/>
    </dgm:pt>
    <dgm:pt modelId="{20FACC09-C481-4A7D-B6FD-589E458B59E4}" type="pres">
      <dgm:prSet presAssocID="{C1FE8127-8ECE-49AC-A012-EEBAEAB8D5F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ye"/>
        </a:ext>
      </dgm:extLst>
    </dgm:pt>
    <dgm:pt modelId="{BE5B1887-804B-49D6-A7AD-E8D4A3EE24F5}" type="pres">
      <dgm:prSet presAssocID="{C1FE8127-8ECE-49AC-A012-EEBAEAB8D5F7}" presName="spaceRect" presStyleCnt="0"/>
      <dgm:spPr/>
    </dgm:pt>
    <dgm:pt modelId="{47E9607A-E115-41C2-81AE-D5B2783468F6}" type="pres">
      <dgm:prSet presAssocID="{C1FE8127-8ECE-49AC-A012-EEBAEAB8D5F7}" presName="textRect" presStyleLbl="revTx" presStyleIdx="1" presStyleCnt="4">
        <dgm:presLayoutVars>
          <dgm:chMax val="1"/>
          <dgm:chPref val="1"/>
        </dgm:presLayoutVars>
      </dgm:prSet>
      <dgm:spPr/>
    </dgm:pt>
    <dgm:pt modelId="{DD80DEC2-6571-41E0-9226-C5ECC64870D1}" type="pres">
      <dgm:prSet presAssocID="{F3142D7F-F6B4-4FBE-BD08-275F6BCB085B}" presName="sibTrans" presStyleLbl="sibTrans2D1" presStyleIdx="0" presStyleCnt="0"/>
      <dgm:spPr/>
    </dgm:pt>
    <dgm:pt modelId="{E0392263-E048-482B-8A31-663F1270AAB5}" type="pres">
      <dgm:prSet presAssocID="{5AEE8BFA-D126-4B5E-A133-80A86FFA4F03}" presName="compNode" presStyleCnt="0"/>
      <dgm:spPr/>
    </dgm:pt>
    <dgm:pt modelId="{AA118277-BC66-466E-BE75-CB51C5A939AB}" type="pres">
      <dgm:prSet presAssocID="{5AEE8BFA-D126-4B5E-A133-80A86FFA4F03}" presName="iconBgRect" presStyleLbl="bgShp" presStyleIdx="2" presStyleCnt="4"/>
      <dgm:spPr/>
    </dgm:pt>
    <dgm:pt modelId="{843C0860-DDD8-45C6-89AE-F42F374BD5AB}" type="pres">
      <dgm:prSet presAssocID="{5AEE8BFA-D126-4B5E-A133-80A86FFA4F0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Workflow"/>
        </a:ext>
      </dgm:extLst>
    </dgm:pt>
    <dgm:pt modelId="{3C572D64-86AA-48BB-B9E1-015DBFCE3E0B}" type="pres">
      <dgm:prSet presAssocID="{5AEE8BFA-D126-4B5E-A133-80A86FFA4F03}" presName="spaceRect" presStyleCnt="0"/>
      <dgm:spPr/>
    </dgm:pt>
    <dgm:pt modelId="{6B1B62AE-7C32-45BC-8C97-5278530B157D}" type="pres">
      <dgm:prSet presAssocID="{5AEE8BFA-D126-4B5E-A133-80A86FFA4F03}" presName="textRect" presStyleLbl="revTx" presStyleIdx="2" presStyleCnt="4">
        <dgm:presLayoutVars>
          <dgm:chMax val="1"/>
          <dgm:chPref val="1"/>
        </dgm:presLayoutVars>
      </dgm:prSet>
      <dgm:spPr/>
    </dgm:pt>
    <dgm:pt modelId="{4149E7A0-A183-423C-89F4-28204CDBEBD4}" type="pres">
      <dgm:prSet presAssocID="{020E3466-DCB1-4B71-A482-7A9D110982C6}" presName="sibTrans" presStyleLbl="sibTrans2D1" presStyleIdx="0" presStyleCnt="0"/>
      <dgm:spPr/>
    </dgm:pt>
    <dgm:pt modelId="{E7F0DFD0-5793-4D58-9D09-91E30A624984}" type="pres">
      <dgm:prSet presAssocID="{B1809480-8BEE-45B8-B5E0-52C8E9E70171}" presName="compNode" presStyleCnt="0"/>
      <dgm:spPr/>
    </dgm:pt>
    <dgm:pt modelId="{02F0BC53-DCD1-4233-BAEE-594C1D8265E7}" type="pres">
      <dgm:prSet presAssocID="{B1809480-8BEE-45B8-B5E0-52C8E9E70171}" presName="iconBgRect" presStyleLbl="bgShp" presStyleIdx="3" presStyleCnt="4"/>
      <dgm:spPr/>
    </dgm:pt>
    <dgm:pt modelId="{7AEE0070-8705-4D10-B392-914BCB033C5C}" type="pres">
      <dgm:prSet presAssocID="{B1809480-8BEE-45B8-B5E0-52C8E9E7017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ze"/>
        </a:ext>
      </dgm:extLst>
    </dgm:pt>
    <dgm:pt modelId="{0E6D0DF6-1C79-4BED-954D-A007FDCF1538}" type="pres">
      <dgm:prSet presAssocID="{B1809480-8BEE-45B8-B5E0-52C8E9E70171}" presName="spaceRect" presStyleCnt="0"/>
      <dgm:spPr/>
    </dgm:pt>
    <dgm:pt modelId="{0D897FD8-8797-4380-873D-3EF1A1D5F83F}" type="pres">
      <dgm:prSet presAssocID="{B1809480-8BEE-45B8-B5E0-52C8E9E70171}" presName="textRect" presStyleLbl="revTx" presStyleIdx="3" presStyleCnt="4">
        <dgm:presLayoutVars>
          <dgm:chMax val="1"/>
          <dgm:chPref val="1"/>
        </dgm:presLayoutVars>
      </dgm:prSet>
      <dgm:spPr/>
    </dgm:pt>
  </dgm:ptLst>
  <dgm:cxnLst>
    <dgm:cxn modelId="{04BB3603-0442-406D-A183-50A73A973E01}" type="presOf" srcId="{1BC066BC-468C-42C7-9F64-ABC66999A7DA}" destId="{A39D6A33-7C58-4268-8549-B8B23D81D2D6}" srcOrd="0" destOrd="0" presId="urn:microsoft.com/office/officeart/2018/2/layout/IconCircleList"/>
    <dgm:cxn modelId="{74698A77-9835-487E-81D0-9943E2E33BA3}" srcId="{4AA2068B-3BED-4509-B351-A72800907154}" destId="{C1FE8127-8ECE-49AC-A012-EEBAEAB8D5F7}" srcOrd="1" destOrd="0" parTransId="{36257BA2-F186-4BC5-8490-B3F7EFEC8709}" sibTransId="{F3142D7F-F6B4-4FBE-BD08-275F6BCB085B}"/>
    <dgm:cxn modelId="{BE4C5097-305E-4C35-A458-D4E71CF42EB3}" type="presOf" srcId="{C1FE8127-8ECE-49AC-A012-EEBAEAB8D5F7}" destId="{47E9607A-E115-41C2-81AE-D5B2783468F6}" srcOrd="0" destOrd="0" presId="urn:microsoft.com/office/officeart/2018/2/layout/IconCircleList"/>
    <dgm:cxn modelId="{3AF6B39B-A0E1-4965-93BA-19DD60600870}" type="presOf" srcId="{B67CEDB8-1CCC-40BE-BFFB-A9FF1B34AE64}" destId="{D02677E6-18D9-4D20-9881-304A75F4DFE9}" srcOrd="0" destOrd="0" presId="urn:microsoft.com/office/officeart/2018/2/layout/IconCircleList"/>
    <dgm:cxn modelId="{15E244AB-8948-43D5-B567-05A639FA1431}" type="presOf" srcId="{F3142D7F-F6B4-4FBE-BD08-275F6BCB085B}" destId="{DD80DEC2-6571-41E0-9226-C5ECC64870D1}" srcOrd="0" destOrd="0" presId="urn:microsoft.com/office/officeart/2018/2/layout/IconCircleList"/>
    <dgm:cxn modelId="{A9B539C0-EFE8-46A2-BDF5-86905F12D1FF}" type="presOf" srcId="{4AA2068B-3BED-4509-B351-A72800907154}" destId="{F68D74CB-852E-4041-8D1A-D097A77E333E}" srcOrd="0" destOrd="0" presId="urn:microsoft.com/office/officeart/2018/2/layout/IconCircleList"/>
    <dgm:cxn modelId="{FCB223D1-4ABE-46B5-BE78-DDB3B3778F03}" srcId="{4AA2068B-3BED-4509-B351-A72800907154}" destId="{5AEE8BFA-D126-4B5E-A133-80A86FFA4F03}" srcOrd="2" destOrd="0" parTransId="{0757299B-273E-470E-9CE5-F8C585165E94}" sibTransId="{020E3466-DCB1-4B71-A482-7A9D110982C6}"/>
    <dgm:cxn modelId="{1A7CB9D6-542F-49F9-B6E8-CEC0843E00E4}" type="presOf" srcId="{B1809480-8BEE-45B8-B5E0-52C8E9E70171}" destId="{0D897FD8-8797-4380-873D-3EF1A1D5F83F}" srcOrd="0" destOrd="0" presId="urn:microsoft.com/office/officeart/2018/2/layout/IconCircleList"/>
    <dgm:cxn modelId="{EAD6F4DC-98C5-4003-8C69-062D5686EF3B}" type="presOf" srcId="{5AEE8BFA-D126-4B5E-A133-80A86FFA4F03}" destId="{6B1B62AE-7C32-45BC-8C97-5278530B157D}" srcOrd="0" destOrd="0" presId="urn:microsoft.com/office/officeart/2018/2/layout/IconCircleList"/>
    <dgm:cxn modelId="{8D775EE4-408C-421C-A9C5-528F9F1B1134}" type="presOf" srcId="{020E3466-DCB1-4B71-A482-7A9D110982C6}" destId="{4149E7A0-A183-423C-89F4-28204CDBEBD4}" srcOrd="0" destOrd="0" presId="urn:microsoft.com/office/officeart/2018/2/layout/IconCircleList"/>
    <dgm:cxn modelId="{8BDE2AE8-3C04-4357-AC6A-48E211F5F6E9}" srcId="{4AA2068B-3BED-4509-B351-A72800907154}" destId="{B1809480-8BEE-45B8-B5E0-52C8E9E70171}" srcOrd="3" destOrd="0" parTransId="{73004AC9-8602-45E5-A643-C2F6CC2A7D34}" sibTransId="{20743A4E-20DB-4538-B1A8-31C7A1804610}"/>
    <dgm:cxn modelId="{EAD975FF-3A19-46C0-A2B1-80516791BA90}" srcId="{4AA2068B-3BED-4509-B351-A72800907154}" destId="{B67CEDB8-1CCC-40BE-BFFB-A9FF1B34AE64}" srcOrd="0" destOrd="0" parTransId="{4B67F96A-B977-4D93-866D-5C0F9E8E24CF}" sibTransId="{1BC066BC-468C-42C7-9F64-ABC66999A7DA}"/>
    <dgm:cxn modelId="{6AAC566D-F814-4E41-8F78-06C0FC77A03C}" type="presParOf" srcId="{F68D74CB-852E-4041-8D1A-D097A77E333E}" destId="{9337055C-B7E2-4F75-955A-281A1CDBB5EA}" srcOrd="0" destOrd="0" presId="urn:microsoft.com/office/officeart/2018/2/layout/IconCircleList"/>
    <dgm:cxn modelId="{2AF932A5-80C4-46EA-A1C8-9861241F5492}" type="presParOf" srcId="{9337055C-B7E2-4F75-955A-281A1CDBB5EA}" destId="{1D8B3B7B-5B05-49F3-8AA1-732928BE7E7A}" srcOrd="0" destOrd="0" presId="urn:microsoft.com/office/officeart/2018/2/layout/IconCircleList"/>
    <dgm:cxn modelId="{FBDA6BE8-1C11-469B-821D-6A859D83B2C8}" type="presParOf" srcId="{1D8B3B7B-5B05-49F3-8AA1-732928BE7E7A}" destId="{AE150F4A-ED8D-4311-8492-A1F5E559305C}" srcOrd="0" destOrd="0" presId="urn:microsoft.com/office/officeart/2018/2/layout/IconCircleList"/>
    <dgm:cxn modelId="{9F4DBC85-7513-4D97-964D-5C6BBF0CFF79}" type="presParOf" srcId="{1D8B3B7B-5B05-49F3-8AA1-732928BE7E7A}" destId="{E9A51296-84FE-4956-A2D1-D6BB300C75D4}" srcOrd="1" destOrd="0" presId="urn:microsoft.com/office/officeart/2018/2/layout/IconCircleList"/>
    <dgm:cxn modelId="{9C5DD731-C810-4429-9771-DCE25A67261C}" type="presParOf" srcId="{1D8B3B7B-5B05-49F3-8AA1-732928BE7E7A}" destId="{6FFB53DE-ACCB-4F07-98C5-C66691C7E144}" srcOrd="2" destOrd="0" presId="urn:microsoft.com/office/officeart/2018/2/layout/IconCircleList"/>
    <dgm:cxn modelId="{D4B18423-BF16-4C0D-9FC0-8A726684F829}" type="presParOf" srcId="{1D8B3B7B-5B05-49F3-8AA1-732928BE7E7A}" destId="{D02677E6-18D9-4D20-9881-304A75F4DFE9}" srcOrd="3" destOrd="0" presId="urn:microsoft.com/office/officeart/2018/2/layout/IconCircleList"/>
    <dgm:cxn modelId="{066B19A6-1ABB-435B-8368-FA61526BA7F2}" type="presParOf" srcId="{9337055C-B7E2-4F75-955A-281A1CDBB5EA}" destId="{A39D6A33-7C58-4268-8549-B8B23D81D2D6}" srcOrd="1" destOrd="0" presId="urn:microsoft.com/office/officeart/2018/2/layout/IconCircleList"/>
    <dgm:cxn modelId="{1B641485-51F0-48C3-BFAB-CF88190E9ABE}" type="presParOf" srcId="{9337055C-B7E2-4F75-955A-281A1CDBB5EA}" destId="{16C5AF3D-EE43-4E10-AF98-8586462FC0CE}" srcOrd="2" destOrd="0" presId="urn:microsoft.com/office/officeart/2018/2/layout/IconCircleList"/>
    <dgm:cxn modelId="{3654E691-64E8-45D0-A9C1-B44A6869CEF5}" type="presParOf" srcId="{16C5AF3D-EE43-4E10-AF98-8586462FC0CE}" destId="{18CCB518-3CBA-491C-8C95-AEBAFE9C7AC7}" srcOrd="0" destOrd="0" presId="urn:microsoft.com/office/officeart/2018/2/layout/IconCircleList"/>
    <dgm:cxn modelId="{613C96A6-102F-48CF-8F54-9489BC324CD8}" type="presParOf" srcId="{16C5AF3D-EE43-4E10-AF98-8586462FC0CE}" destId="{20FACC09-C481-4A7D-B6FD-589E458B59E4}" srcOrd="1" destOrd="0" presId="urn:microsoft.com/office/officeart/2018/2/layout/IconCircleList"/>
    <dgm:cxn modelId="{F8171A5D-A4B2-49FE-BE1D-05974C6A8AC5}" type="presParOf" srcId="{16C5AF3D-EE43-4E10-AF98-8586462FC0CE}" destId="{BE5B1887-804B-49D6-A7AD-E8D4A3EE24F5}" srcOrd="2" destOrd="0" presId="urn:microsoft.com/office/officeart/2018/2/layout/IconCircleList"/>
    <dgm:cxn modelId="{00CFD992-13F6-4D25-A0FD-F9EBB6E60BF1}" type="presParOf" srcId="{16C5AF3D-EE43-4E10-AF98-8586462FC0CE}" destId="{47E9607A-E115-41C2-81AE-D5B2783468F6}" srcOrd="3" destOrd="0" presId="urn:microsoft.com/office/officeart/2018/2/layout/IconCircleList"/>
    <dgm:cxn modelId="{F3E96ADA-D867-4EC0-9784-731A59A5F322}" type="presParOf" srcId="{9337055C-B7E2-4F75-955A-281A1CDBB5EA}" destId="{DD80DEC2-6571-41E0-9226-C5ECC64870D1}" srcOrd="3" destOrd="0" presId="urn:microsoft.com/office/officeart/2018/2/layout/IconCircleList"/>
    <dgm:cxn modelId="{F014AD97-1485-4799-B9BD-FC36809F2DF3}" type="presParOf" srcId="{9337055C-B7E2-4F75-955A-281A1CDBB5EA}" destId="{E0392263-E048-482B-8A31-663F1270AAB5}" srcOrd="4" destOrd="0" presId="urn:microsoft.com/office/officeart/2018/2/layout/IconCircleList"/>
    <dgm:cxn modelId="{0227A1EE-20AC-4521-94FF-54658EB11754}" type="presParOf" srcId="{E0392263-E048-482B-8A31-663F1270AAB5}" destId="{AA118277-BC66-466E-BE75-CB51C5A939AB}" srcOrd="0" destOrd="0" presId="urn:microsoft.com/office/officeart/2018/2/layout/IconCircleList"/>
    <dgm:cxn modelId="{53D2BD2E-5315-4858-BF59-5137D28F0072}" type="presParOf" srcId="{E0392263-E048-482B-8A31-663F1270AAB5}" destId="{843C0860-DDD8-45C6-89AE-F42F374BD5AB}" srcOrd="1" destOrd="0" presId="urn:microsoft.com/office/officeart/2018/2/layout/IconCircleList"/>
    <dgm:cxn modelId="{22D601F1-CDC3-4F1E-8371-CF09FAD43BD8}" type="presParOf" srcId="{E0392263-E048-482B-8A31-663F1270AAB5}" destId="{3C572D64-86AA-48BB-B9E1-015DBFCE3E0B}" srcOrd="2" destOrd="0" presId="urn:microsoft.com/office/officeart/2018/2/layout/IconCircleList"/>
    <dgm:cxn modelId="{F7A9DEAE-7D6D-4BE8-AD72-46E484CE0B42}" type="presParOf" srcId="{E0392263-E048-482B-8A31-663F1270AAB5}" destId="{6B1B62AE-7C32-45BC-8C97-5278530B157D}" srcOrd="3" destOrd="0" presId="urn:microsoft.com/office/officeart/2018/2/layout/IconCircleList"/>
    <dgm:cxn modelId="{22F32307-FFB0-4D25-9D19-B4BE8C238157}" type="presParOf" srcId="{9337055C-B7E2-4F75-955A-281A1CDBB5EA}" destId="{4149E7A0-A183-423C-89F4-28204CDBEBD4}" srcOrd="5" destOrd="0" presId="urn:microsoft.com/office/officeart/2018/2/layout/IconCircleList"/>
    <dgm:cxn modelId="{3C10F402-6AD7-4E25-962A-4431D05B3BCF}" type="presParOf" srcId="{9337055C-B7E2-4F75-955A-281A1CDBB5EA}" destId="{E7F0DFD0-5793-4D58-9D09-91E30A624984}" srcOrd="6" destOrd="0" presId="urn:microsoft.com/office/officeart/2018/2/layout/IconCircleList"/>
    <dgm:cxn modelId="{207B6E61-7B62-440E-ABA4-610244D0F2CC}" type="presParOf" srcId="{E7F0DFD0-5793-4D58-9D09-91E30A624984}" destId="{02F0BC53-DCD1-4233-BAEE-594C1D8265E7}" srcOrd="0" destOrd="0" presId="urn:microsoft.com/office/officeart/2018/2/layout/IconCircleList"/>
    <dgm:cxn modelId="{57360881-CF6D-4F89-BABE-28CEFFED5E41}" type="presParOf" srcId="{E7F0DFD0-5793-4D58-9D09-91E30A624984}" destId="{7AEE0070-8705-4D10-B392-914BCB033C5C}" srcOrd="1" destOrd="0" presId="urn:microsoft.com/office/officeart/2018/2/layout/IconCircleList"/>
    <dgm:cxn modelId="{280F9AEA-8895-4643-93E1-AA9240A1E975}" type="presParOf" srcId="{E7F0DFD0-5793-4D58-9D09-91E30A624984}" destId="{0E6D0DF6-1C79-4BED-954D-A007FDCF1538}" srcOrd="2" destOrd="0" presId="urn:microsoft.com/office/officeart/2018/2/layout/IconCircleList"/>
    <dgm:cxn modelId="{90B86FDC-18DF-4900-AC7C-B25AEA89069C}" type="presParOf" srcId="{E7F0DFD0-5793-4D58-9D09-91E30A624984}" destId="{0D897FD8-8797-4380-873D-3EF1A1D5F83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50F4A-ED8D-4311-8492-A1F5E559305C}">
      <dsp:nvSpPr>
        <dsp:cNvPr id="0" name=""/>
        <dsp:cNvSpPr/>
      </dsp:nvSpPr>
      <dsp:spPr>
        <a:xfrm>
          <a:off x="25368" y="795493"/>
          <a:ext cx="1082781" cy="10827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A51296-84FE-4956-A2D1-D6BB300C75D4}">
      <dsp:nvSpPr>
        <dsp:cNvPr id="0" name=""/>
        <dsp:cNvSpPr/>
      </dsp:nvSpPr>
      <dsp:spPr>
        <a:xfrm>
          <a:off x="252752" y="1022877"/>
          <a:ext cx="628012" cy="6280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2677E6-18D9-4D20-9881-304A75F4DFE9}">
      <dsp:nvSpPr>
        <dsp:cNvPr id="0" name=""/>
        <dsp:cNvSpPr/>
      </dsp:nvSpPr>
      <dsp:spPr>
        <a:xfrm>
          <a:off x="1340173" y="795493"/>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My best self as a supervisor.</a:t>
          </a:r>
        </a:p>
      </dsp:txBody>
      <dsp:txXfrm>
        <a:off x="1340173" y="795493"/>
        <a:ext cx="2552269" cy="1082781"/>
      </dsp:txXfrm>
    </dsp:sp>
    <dsp:sp modelId="{18CCB518-3CBA-491C-8C95-AEBAFE9C7AC7}">
      <dsp:nvSpPr>
        <dsp:cNvPr id="0" name=""/>
        <dsp:cNvSpPr/>
      </dsp:nvSpPr>
      <dsp:spPr>
        <a:xfrm>
          <a:off x="4337156" y="795493"/>
          <a:ext cx="1082781" cy="10827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FACC09-C481-4A7D-B6FD-589E458B59E4}">
      <dsp:nvSpPr>
        <dsp:cNvPr id="0" name=""/>
        <dsp:cNvSpPr/>
      </dsp:nvSpPr>
      <dsp:spPr>
        <a:xfrm>
          <a:off x="4564540" y="1022877"/>
          <a:ext cx="628012" cy="6280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E9607A-E115-41C2-81AE-D5B2783468F6}">
      <dsp:nvSpPr>
        <dsp:cNvPr id="0" name=""/>
        <dsp:cNvSpPr/>
      </dsp:nvSpPr>
      <dsp:spPr>
        <a:xfrm>
          <a:off x="5651962" y="795493"/>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How that looks?</a:t>
          </a:r>
        </a:p>
      </dsp:txBody>
      <dsp:txXfrm>
        <a:off x="5651962" y="795493"/>
        <a:ext cx="2552269" cy="1082781"/>
      </dsp:txXfrm>
    </dsp:sp>
    <dsp:sp modelId="{AA118277-BC66-466E-BE75-CB51C5A939AB}">
      <dsp:nvSpPr>
        <dsp:cNvPr id="0" name=""/>
        <dsp:cNvSpPr/>
      </dsp:nvSpPr>
      <dsp:spPr>
        <a:xfrm>
          <a:off x="25368" y="2647688"/>
          <a:ext cx="1082781" cy="10827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3C0860-DDD8-45C6-89AE-F42F374BD5AB}">
      <dsp:nvSpPr>
        <dsp:cNvPr id="0" name=""/>
        <dsp:cNvSpPr/>
      </dsp:nvSpPr>
      <dsp:spPr>
        <a:xfrm>
          <a:off x="252752" y="2875072"/>
          <a:ext cx="628012" cy="6280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1B62AE-7C32-45BC-8C97-5278530B157D}">
      <dsp:nvSpPr>
        <dsp:cNvPr id="0" name=""/>
        <dsp:cNvSpPr/>
      </dsp:nvSpPr>
      <dsp:spPr>
        <a:xfrm>
          <a:off x="1340173" y="2647688"/>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What I will be doing and not doing.</a:t>
          </a:r>
        </a:p>
      </dsp:txBody>
      <dsp:txXfrm>
        <a:off x="1340173" y="2647688"/>
        <a:ext cx="2552269" cy="1082781"/>
      </dsp:txXfrm>
    </dsp:sp>
    <dsp:sp modelId="{02F0BC53-DCD1-4233-BAEE-594C1D8265E7}">
      <dsp:nvSpPr>
        <dsp:cNvPr id="0" name=""/>
        <dsp:cNvSpPr/>
      </dsp:nvSpPr>
      <dsp:spPr>
        <a:xfrm>
          <a:off x="4337156" y="2647688"/>
          <a:ext cx="1082781" cy="10827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EE0070-8705-4D10-B392-914BCB033C5C}">
      <dsp:nvSpPr>
        <dsp:cNvPr id="0" name=""/>
        <dsp:cNvSpPr/>
      </dsp:nvSpPr>
      <dsp:spPr>
        <a:xfrm>
          <a:off x="4564540" y="2875072"/>
          <a:ext cx="628012" cy="6280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897FD8-8797-4380-873D-3EF1A1D5F83F}">
      <dsp:nvSpPr>
        <dsp:cNvPr id="0" name=""/>
        <dsp:cNvSpPr/>
      </dsp:nvSpPr>
      <dsp:spPr>
        <a:xfrm>
          <a:off x="5651962" y="2647688"/>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How to make that happen?</a:t>
          </a:r>
        </a:p>
      </dsp:txBody>
      <dsp:txXfrm>
        <a:off x="5651962" y="2647688"/>
        <a:ext cx="2552269" cy="108278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34E1F-E7F2-413A-9CBD-07B0872FD026}" type="datetimeFigureOut">
              <a:rPr lang="en-US" smtClean="0"/>
              <a:t>8/1/2024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F05E2E-EF4C-46E4-9C3D-36B9C1CAF804}" type="slidenum">
              <a:rPr lang="en-US" smtClean="0"/>
              <a:t>‹#›</a:t>
            </a:fld>
            <a:endParaRPr lang="en-US"/>
          </a:p>
        </p:txBody>
      </p:sp>
    </p:spTree>
    <p:extLst>
      <p:ext uri="{BB962C8B-B14F-4D97-AF65-F5344CB8AC3E}">
        <p14:creationId xmlns:p14="http://schemas.microsoft.com/office/powerpoint/2010/main" val="3096642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rPr>
              <a:t>My hope, as you review this Supervisor Presentation, you feel supervising a MAC graduate student will be a fun and rewarding experience. </a:t>
            </a:r>
          </a:p>
          <a:p>
            <a:endParaRPr lang="en-US" dirty="0"/>
          </a:p>
        </p:txBody>
      </p:sp>
      <p:sp>
        <p:nvSpPr>
          <p:cNvPr id="4" name="Slide Number Placeholder 3"/>
          <p:cNvSpPr>
            <a:spLocks noGrp="1"/>
          </p:cNvSpPr>
          <p:nvPr>
            <p:ph type="sldNum" sz="quarter" idx="5"/>
          </p:nvPr>
        </p:nvSpPr>
        <p:spPr/>
        <p:txBody>
          <a:bodyPr/>
          <a:lstStyle/>
          <a:p>
            <a:fld id="{0CF05E2E-EF4C-46E4-9C3D-36B9C1CAF804}" type="slidenum">
              <a:rPr lang="en-US" smtClean="0"/>
              <a:t>1</a:t>
            </a:fld>
            <a:endParaRPr lang="en-US"/>
          </a:p>
        </p:txBody>
      </p:sp>
    </p:spTree>
    <p:extLst>
      <p:ext uri="{BB962C8B-B14F-4D97-AF65-F5344CB8AC3E}">
        <p14:creationId xmlns:p14="http://schemas.microsoft.com/office/powerpoint/2010/main" val="658674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F05E2E-EF4C-46E4-9C3D-36B9C1CAF804}" type="slidenum">
              <a:rPr lang="en-US" smtClean="0"/>
              <a:t>2</a:t>
            </a:fld>
            <a:endParaRPr lang="en-US"/>
          </a:p>
        </p:txBody>
      </p:sp>
    </p:spTree>
    <p:extLst>
      <p:ext uri="{BB962C8B-B14F-4D97-AF65-F5344CB8AC3E}">
        <p14:creationId xmlns:p14="http://schemas.microsoft.com/office/powerpoint/2010/main" val="2499627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F05E2E-EF4C-46E4-9C3D-36B9C1CAF804}" type="slidenum">
              <a:rPr lang="en-US" smtClean="0"/>
              <a:t>15</a:t>
            </a:fld>
            <a:endParaRPr lang="en-US"/>
          </a:p>
        </p:txBody>
      </p:sp>
    </p:spTree>
    <p:extLst>
      <p:ext uri="{BB962C8B-B14F-4D97-AF65-F5344CB8AC3E}">
        <p14:creationId xmlns:p14="http://schemas.microsoft.com/office/powerpoint/2010/main" val="2417556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95800" y="1828800"/>
            <a:ext cx="4343400" cy="1470025"/>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4495800" y="3505200"/>
            <a:ext cx="4343400" cy="1143000"/>
          </a:xfrm>
        </p:spPr>
        <p:txBody>
          <a:bodyPr/>
          <a:lstStyle>
            <a:lvl1pPr marL="0" indent="0" algn="l">
              <a:buNone/>
              <a:defRPr sz="2000" b="0" i="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3C49B2-5DDD-4A0C-B48D-A5239CC23095}"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EE697-2FFB-4410-A28F-6D73C1B012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3C49B2-5DDD-4A0C-B48D-A5239CC23095}"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EE697-2FFB-4410-A28F-6D73C1B012C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3C49B2-5DDD-4A0C-B48D-A5239CC23095}"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EE697-2FFB-4410-A28F-6D73C1B012C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C49B2-5DDD-4A0C-B48D-A5239CC23095}"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EE697-2FFB-4410-A28F-6D73C1B012C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3C49B2-5DDD-4A0C-B48D-A5239CC23095}" type="datetimeFigureOut">
              <a:rPr lang="en-US" smtClean="0"/>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BEE697-2FFB-4410-A28F-6D73C1B012C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3C49B2-5DDD-4A0C-B48D-A5239CC23095}" type="datetimeFigureOut">
              <a:rPr lang="en-US" smtClean="0"/>
              <a:t>8/1/2024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BEE697-2FFB-4410-A28F-6D73C1B012C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3C49B2-5DDD-4A0C-B48D-A5239CC23095}" type="datetimeFigureOut">
              <a:rPr lang="en-US" smtClean="0"/>
              <a:t>8/1/2024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BEE697-2FFB-4410-A28F-6D73C1B012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C49B2-5DDD-4A0C-B48D-A5239CC23095}" type="datetimeFigureOut">
              <a:rPr lang="en-US" smtClean="0"/>
              <a:t>8/1/2024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BEE697-2FFB-4410-A28F-6D73C1B012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3C49B2-5DDD-4A0C-B48D-A5239CC23095}" type="datetimeFigureOut">
              <a:rPr lang="en-US" smtClean="0"/>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BEE697-2FFB-4410-A28F-6D73C1B012C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3C49B2-5DDD-4A0C-B48D-A5239CC23095}" type="datetimeFigureOut">
              <a:rPr lang="en-US" smtClean="0"/>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BEE697-2FFB-4410-A28F-6D73C1B012C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1000" y="6379271"/>
            <a:ext cx="762000" cy="304801"/>
          </a:xfrm>
          <a:prstGeom prst="rect">
            <a:avLst/>
          </a:prstGeom>
        </p:spPr>
        <p:txBody>
          <a:bodyPr vert="horz" lIns="91440" tIns="45720" rIns="91440" bIns="45720" rtlCol="0" anchor="ctr"/>
          <a:lstStyle>
            <a:lvl1pPr algn="l">
              <a:defRPr sz="1200">
                <a:solidFill>
                  <a:schemeClr val="tx1">
                    <a:tint val="75000"/>
                  </a:schemeClr>
                </a:solidFill>
              </a:defRPr>
            </a:lvl1pPr>
          </a:lstStyle>
          <a:p>
            <a:fld id="{993C49B2-5DDD-4A0C-B48D-A5239CC23095}" type="datetimeFigureOut">
              <a:rPr lang="en-US" smtClean="0"/>
              <a:t>8/1/2024</a:t>
            </a:fld>
            <a:endParaRPr lang="en-US" dirty="0"/>
          </a:p>
        </p:txBody>
      </p:sp>
      <p:sp>
        <p:nvSpPr>
          <p:cNvPr id="5" name="Footer Placeholder 4"/>
          <p:cNvSpPr>
            <a:spLocks noGrp="1"/>
          </p:cNvSpPr>
          <p:nvPr>
            <p:ph type="ftr" sz="quarter" idx="3"/>
          </p:nvPr>
        </p:nvSpPr>
        <p:spPr>
          <a:xfrm>
            <a:off x="1295400" y="6379271"/>
            <a:ext cx="5181600" cy="3048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29400" y="6379272"/>
            <a:ext cx="609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59BEE697-2FFB-4410-A28F-6D73C1B012C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800" b="0" i="0" kern="1200" cap="all" spc="-100">
          <a:solidFill>
            <a:srgbClr val="0C2340"/>
          </a:solidFill>
          <a:latin typeface="Arial Black"/>
          <a:ea typeface="+mj-ea"/>
          <a:cs typeface="+mj-cs"/>
        </a:defRPr>
      </a:lvl1pPr>
    </p:titleStyle>
    <p:bodyStyle>
      <a:lvl1pPr marL="342900" indent="-342900" algn="l" defTabSz="914400" rtl="0" eaLnBrk="1" latinLnBrk="0" hangingPunct="1">
        <a:spcBef>
          <a:spcPct val="20000"/>
        </a:spcBef>
        <a:buClr>
          <a:srgbClr val="EEB22E"/>
        </a:buClr>
        <a:buFont typeface="Arial" pitchFamily="34" charset="0"/>
        <a:buChar char="•"/>
        <a:defRPr sz="2400" b="1" i="0" kern="1200">
          <a:solidFill>
            <a:srgbClr val="0C2340"/>
          </a:solidFill>
          <a:latin typeface="+mn-lt"/>
          <a:ea typeface="+mn-ea"/>
          <a:cs typeface="+mn-cs"/>
        </a:defRPr>
      </a:lvl1pPr>
      <a:lvl2pPr marL="742950" indent="-285750" algn="l" defTabSz="914400" rtl="0" eaLnBrk="1" latinLnBrk="0" hangingPunct="1">
        <a:spcBef>
          <a:spcPct val="20000"/>
        </a:spcBef>
        <a:buClr>
          <a:srgbClr val="EEB22E"/>
        </a:buClr>
        <a:buFont typeface="Arial" pitchFamily="34" charset="0"/>
        <a:buChar char="–"/>
        <a:defRPr sz="2400" kern="1200">
          <a:solidFill>
            <a:srgbClr val="0C2340"/>
          </a:solidFill>
          <a:latin typeface="+mn-lt"/>
          <a:ea typeface="+mn-ea"/>
          <a:cs typeface="+mn-cs"/>
        </a:defRPr>
      </a:lvl2pPr>
      <a:lvl3pPr marL="1143000" indent="-228600" algn="l" defTabSz="914400" rtl="0" eaLnBrk="1" latinLnBrk="0" hangingPunct="1">
        <a:spcBef>
          <a:spcPct val="20000"/>
        </a:spcBef>
        <a:buClr>
          <a:srgbClr val="EEB22E"/>
        </a:buClr>
        <a:buFont typeface="Arial" pitchFamily="34" charset="0"/>
        <a:buChar char="•"/>
        <a:defRPr sz="2000" kern="1200">
          <a:solidFill>
            <a:srgbClr val="0C2340"/>
          </a:solidFill>
          <a:latin typeface="+mn-lt"/>
          <a:ea typeface="+mn-ea"/>
          <a:cs typeface="+mn-cs"/>
        </a:defRPr>
      </a:lvl3pPr>
      <a:lvl4pPr marL="1600200" indent="-228600" algn="l" defTabSz="914400" rtl="0" eaLnBrk="1" latinLnBrk="0" hangingPunct="1">
        <a:spcBef>
          <a:spcPct val="20000"/>
        </a:spcBef>
        <a:buClr>
          <a:srgbClr val="EEB22E"/>
        </a:buClr>
        <a:buFont typeface="Arial" pitchFamily="34" charset="0"/>
        <a:buChar char="–"/>
        <a:defRPr sz="1800" kern="1200">
          <a:solidFill>
            <a:srgbClr val="0C2340"/>
          </a:solidFill>
          <a:latin typeface="+mn-lt"/>
          <a:ea typeface="+mn-ea"/>
          <a:cs typeface="+mn-cs"/>
        </a:defRPr>
      </a:lvl4pPr>
      <a:lvl5pPr marL="2057400" indent="-228600" algn="l" defTabSz="914400" rtl="0" eaLnBrk="1" latinLnBrk="0" hangingPunct="1">
        <a:spcBef>
          <a:spcPct val="20000"/>
        </a:spcBef>
        <a:buClr>
          <a:srgbClr val="EEB22E"/>
        </a:buClr>
        <a:buFont typeface="Arial" pitchFamily="34" charset="0"/>
        <a:buChar char="»"/>
        <a:defRPr sz="1600" kern="1200">
          <a:solidFill>
            <a:srgbClr val="0C23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nettcm@lakeland.edu" TargetMode="External"/><Relationship Id="rId2" Type="http://schemas.openxmlformats.org/officeDocument/2006/relationships/hyperlink" Target="mailto:lampev@lakeland.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“Rumor has it”</a:t>
            </a:r>
            <a:br>
              <a:rPr lang="en-US" dirty="0"/>
            </a:br>
            <a:r>
              <a:rPr lang="en-US" dirty="0"/>
              <a:t>You want to be a supervisor </a:t>
            </a:r>
          </a:p>
        </p:txBody>
      </p:sp>
      <p:sp>
        <p:nvSpPr>
          <p:cNvPr id="3" name="Subtitle 2"/>
          <p:cNvSpPr>
            <a:spLocks noGrp="1"/>
          </p:cNvSpPr>
          <p:nvPr>
            <p:ph type="subTitle" idx="1"/>
          </p:nvPr>
        </p:nvSpPr>
        <p:spPr/>
        <p:txBody>
          <a:bodyPr/>
          <a:lstStyle/>
          <a:p>
            <a:r>
              <a:rPr lang="en-US" sz="1400" dirty="0"/>
              <a:t>Created by Deborah Bilzing, Ed.D., NCC, BC-TMH</a:t>
            </a:r>
          </a:p>
          <a:p>
            <a:r>
              <a:rPr lang="en-US" sz="1400" dirty="0"/>
              <a:t>Revised by Veronica Lampe, Ph.D.  </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5940A-C7BC-B170-9960-09CECA45F40B}"/>
              </a:ext>
            </a:extLst>
          </p:cNvPr>
          <p:cNvSpPr>
            <a:spLocks noGrp="1"/>
          </p:cNvSpPr>
          <p:nvPr>
            <p:ph type="title"/>
          </p:nvPr>
        </p:nvSpPr>
        <p:spPr/>
        <p:txBody>
          <a:bodyPr/>
          <a:lstStyle/>
          <a:p>
            <a:r>
              <a:rPr lang="en-US" dirty="0"/>
              <a:t>Level 3</a:t>
            </a:r>
          </a:p>
        </p:txBody>
      </p:sp>
      <p:sp>
        <p:nvSpPr>
          <p:cNvPr id="3" name="Content Placeholder 2">
            <a:extLst>
              <a:ext uri="{FF2B5EF4-FFF2-40B4-BE49-F238E27FC236}">
                <a16:creationId xmlns:a16="http://schemas.microsoft.com/office/drawing/2014/main" id="{0B8329CB-788D-FDB5-D03D-0D0763BCB708}"/>
              </a:ext>
            </a:extLst>
          </p:cNvPr>
          <p:cNvSpPr>
            <a:spLocks noGrp="1"/>
          </p:cNvSpPr>
          <p:nvPr>
            <p:ph idx="1"/>
          </p:nvPr>
        </p:nvSpPr>
        <p:spPr>
          <a:xfrm>
            <a:off x="457200" y="1341437"/>
            <a:ext cx="8229600" cy="4525963"/>
          </a:xfrm>
        </p:spPr>
        <p:txBody>
          <a:bodyPr/>
          <a:lstStyle/>
          <a:p>
            <a:pPr marL="0" indent="0" algn="ctr">
              <a:buNone/>
            </a:pPr>
            <a:r>
              <a:rPr lang="en-US" dirty="0"/>
              <a:t>Supervisor Interventions</a:t>
            </a:r>
          </a:p>
          <a:p>
            <a:pPr marL="0" indent="0" algn="ctr">
              <a:buNone/>
            </a:pPr>
            <a:endParaRPr lang="en-US" dirty="0"/>
          </a:p>
          <a:p>
            <a:r>
              <a:rPr lang="en-US" dirty="0"/>
              <a:t>Graduate students will benefit from more facilitative actions, giving support, caring, and even confrontation is appropriate at this level.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BCF068B5-19E0-3C3E-1D42-1CAC8FD83FA9}"/>
              </a:ext>
            </a:extLst>
          </p:cNvPr>
          <p:cNvPicPr>
            <a:picLocks noChangeAspect="1"/>
          </p:cNvPicPr>
          <p:nvPr/>
        </p:nvPicPr>
        <p:blipFill>
          <a:blip r:embed="rId2"/>
          <a:stretch>
            <a:fillRect/>
          </a:stretch>
        </p:blipFill>
        <p:spPr>
          <a:xfrm>
            <a:off x="3200400" y="4114800"/>
            <a:ext cx="2619375" cy="1743075"/>
          </a:xfrm>
          <a:prstGeom prst="rect">
            <a:avLst/>
          </a:prstGeom>
        </p:spPr>
      </p:pic>
    </p:spTree>
    <p:extLst>
      <p:ext uri="{BB962C8B-B14F-4D97-AF65-F5344CB8AC3E}">
        <p14:creationId xmlns:p14="http://schemas.microsoft.com/office/powerpoint/2010/main" val="2182493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6F22D-E540-7F89-8A66-EE2BED8351D3}"/>
              </a:ext>
            </a:extLst>
          </p:cNvPr>
          <p:cNvSpPr>
            <a:spLocks noGrp="1"/>
          </p:cNvSpPr>
          <p:nvPr>
            <p:ph type="title"/>
          </p:nvPr>
        </p:nvSpPr>
        <p:spPr/>
        <p:txBody>
          <a:bodyPr/>
          <a:lstStyle/>
          <a:p>
            <a:r>
              <a:rPr lang="en-US" dirty="0"/>
              <a:t>Conclusions on models of supervision</a:t>
            </a:r>
          </a:p>
        </p:txBody>
      </p:sp>
      <p:sp>
        <p:nvSpPr>
          <p:cNvPr id="3" name="Content Placeholder 2">
            <a:extLst>
              <a:ext uri="{FF2B5EF4-FFF2-40B4-BE49-F238E27FC236}">
                <a16:creationId xmlns:a16="http://schemas.microsoft.com/office/drawing/2014/main" id="{EDE6BB31-A2FA-A4E9-B273-72DC4553512A}"/>
              </a:ext>
            </a:extLst>
          </p:cNvPr>
          <p:cNvSpPr>
            <a:spLocks noGrp="1"/>
          </p:cNvSpPr>
          <p:nvPr>
            <p:ph idx="1"/>
          </p:nvPr>
        </p:nvSpPr>
        <p:spPr/>
        <p:txBody>
          <a:bodyPr>
            <a:normAutofit lnSpcReduction="10000"/>
          </a:bodyPr>
          <a:lstStyle/>
          <a:p>
            <a:pPr lvl="1" eaLnBrk="1" hangingPunct="1">
              <a:buFont typeface="Wingdings" pitchFamily="2" charset="2"/>
              <a:buNone/>
            </a:pPr>
            <a:r>
              <a:rPr lang="en-US" sz="2400" dirty="0"/>
              <a:t>Supervision is a complex activity. Professionals who supervise graduate students not only have to embrace the science of counseling and other professional skills,  but also the domains of supervisee development. </a:t>
            </a:r>
          </a:p>
          <a:p>
            <a:pPr lvl="1" eaLnBrk="1" hangingPunct="1">
              <a:buFont typeface="Wingdings" pitchFamily="2" charset="2"/>
              <a:buNone/>
            </a:pPr>
            <a:endParaRPr lang="en-US" sz="1000" dirty="0"/>
          </a:p>
          <a:p>
            <a:pPr lvl="1" eaLnBrk="1" hangingPunct="1">
              <a:buFont typeface="Wingdings" pitchFamily="2" charset="2"/>
              <a:buNone/>
            </a:pPr>
            <a:r>
              <a:rPr lang="en-US" sz="2400" dirty="0"/>
              <a:t>Numerous models of supervision have been developed and applied.  No matter the approach, it is important for supervisors to be grounded in a theoretical framework. While this presentation was designed to focus on elements of good supervision, participants are encouraged to pursue further readings to enhance your supervisory orientation.</a:t>
            </a:r>
          </a:p>
          <a:p>
            <a:pPr marL="0" indent="0">
              <a:buNone/>
            </a:pPr>
            <a:endParaRPr lang="en-US" dirty="0"/>
          </a:p>
        </p:txBody>
      </p:sp>
    </p:spTree>
    <p:extLst>
      <p:ext uri="{BB962C8B-B14F-4D97-AF65-F5344CB8AC3E}">
        <p14:creationId xmlns:p14="http://schemas.microsoft.com/office/powerpoint/2010/main" val="1353067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E8055-4115-71D9-E3F6-9D8549F63D61}"/>
              </a:ext>
            </a:extLst>
          </p:cNvPr>
          <p:cNvSpPr>
            <a:spLocks noGrp="1"/>
          </p:cNvSpPr>
          <p:nvPr>
            <p:ph type="title"/>
          </p:nvPr>
        </p:nvSpPr>
        <p:spPr/>
        <p:txBody>
          <a:bodyPr/>
          <a:lstStyle/>
          <a:p>
            <a:r>
              <a:rPr lang="en-US" dirty="0"/>
              <a:t>Supervisor-supervisee relationship</a:t>
            </a:r>
          </a:p>
        </p:txBody>
      </p:sp>
      <p:sp>
        <p:nvSpPr>
          <p:cNvPr id="3" name="Content Placeholder 2">
            <a:extLst>
              <a:ext uri="{FF2B5EF4-FFF2-40B4-BE49-F238E27FC236}">
                <a16:creationId xmlns:a16="http://schemas.microsoft.com/office/drawing/2014/main" id="{AA249781-FBDC-E34C-0887-B08B853F3C7A}"/>
              </a:ext>
            </a:extLst>
          </p:cNvPr>
          <p:cNvSpPr>
            <a:spLocks noGrp="1"/>
          </p:cNvSpPr>
          <p:nvPr>
            <p:ph idx="1"/>
          </p:nvPr>
        </p:nvSpPr>
        <p:spPr/>
        <p:txBody>
          <a:bodyPr/>
          <a:lstStyle/>
          <a:p>
            <a:pPr marL="0" indent="0">
              <a:buNone/>
            </a:pPr>
            <a:r>
              <a:rPr lang="en-US" sz="1600" dirty="0"/>
              <a:t>This relationship between supervisor and supervisee is:</a:t>
            </a:r>
          </a:p>
          <a:p>
            <a:pPr marL="571500" indent="-571500">
              <a:buFont typeface="Wingdings" pitchFamily="2" charset="2"/>
              <a:buChar char="Ø"/>
            </a:pPr>
            <a:r>
              <a:rPr lang="en-US" sz="1600" dirty="0"/>
              <a:t>somewhat evaluative</a:t>
            </a:r>
          </a:p>
          <a:p>
            <a:pPr marL="571500" indent="-571500">
              <a:buFont typeface="Wingdings" pitchFamily="2" charset="2"/>
              <a:buChar char="Ø"/>
            </a:pPr>
            <a:r>
              <a:rPr lang="en-US" sz="1600" dirty="0"/>
              <a:t>extends over time</a:t>
            </a:r>
          </a:p>
          <a:p>
            <a:pPr marL="571500" indent="-571500">
              <a:buFont typeface="Wingdings" pitchFamily="2" charset="2"/>
              <a:buChar char="Ø"/>
            </a:pPr>
            <a:r>
              <a:rPr lang="en-US" sz="1600" dirty="0"/>
              <a:t>monitors service quality and </a:t>
            </a:r>
          </a:p>
          <a:p>
            <a:pPr marL="571500" indent="-571500">
              <a:buFont typeface="Wingdings" pitchFamily="2" charset="2"/>
              <a:buChar char="Ø"/>
            </a:pPr>
            <a:r>
              <a:rPr lang="en-US" sz="1600" dirty="0"/>
              <a:t>acts as a gate-keeping process for those who are entering the profession. </a:t>
            </a:r>
          </a:p>
          <a:p>
            <a:pPr marL="0" indent="0">
              <a:buNone/>
            </a:pPr>
            <a:r>
              <a:rPr lang="en-US" sz="1600" dirty="0"/>
              <a:t>				(Bernard and Goodyear, 2004)</a:t>
            </a:r>
          </a:p>
          <a:p>
            <a:pPr marL="0" indent="0">
              <a:buNone/>
            </a:pPr>
            <a:endParaRPr lang="en-US" sz="1600" dirty="0"/>
          </a:p>
          <a:p>
            <a:pPr marL="0" indent="0">
              <a:buNone/>
            </a:pPr>
            <a:r>
              <a:rPr lang="en-US" sz="1600" dirty="0"/>
              <a:t>Even though  graduate</a:t>
            </a:r>
            <a:r>
              <a:rPr lang="en-US" sz="1600" baseline="0" dirty="0"/>
              <a:t> students have been observed by many instructors and other counseling professionals by the time they are ready for their placement or clinical experience, your evaluation is of primary importance.  Because you have the opportunity to observe a graduate student on a daily basis, your evaluation helps in determining whether or not the student is ready to become an initially prepared professional counselor…you become one of the “gate keepers” to those entering the professional counseling field no matter what area of counseling graduate students are focused on.</a:t>
            </a:r>
          </a:p>
          <a:p>
            <a:pPr marL="0" indent="0">
              <a:buNone/>
            </a:pPr>
            <a:endParaRPr lang="en-US" sz="1600" dirty="0"/>
          </a:p>
          <a:p>
            <a:pPr marL="0" indent="0">
              <a:buNone/>
            </a:pPr>
            <a:endParaRPr lang="en-US" dirty="0"/>
          </a:p>
        </p:txBody>
      </p:sp>
    </p:spTree>
    <p:extLst>
      <p:ext uri="{BB962C8B-B14F-4D97-AF65-F5344CB8AC3E}">
        <p14:creationId xmlns:p14="http://schemas.microsoft.com/office/powerpoint/2010/main" val="2393585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6862A-ADCA-D29D-6E12-A2DD5B778C10}"/>
              </a:ext>
            </a:extLst>
          </p:cNvPr>
          <p:cNvSpPr>
            <a:spLocks noGrp="1"/>
          </p:cNvSpPr>
          <p:nvPr>
            <p:ph type="title"/>
          </p:nvPr>
        </p:nvSpPr>
        <p:spPr/>
        <p:txBody>
          <a:bodyPr/>
          <a:lstStyle/>
          <a:p>
            <a:r>
              <a:rPr lang="en-US" dirty="0"/>
              <a:t>Thinking about ourselves as supervisors</a:t>
            </a:r>
          </a:p>
        </p:txBody>
      </p:sp>
      <p:graphicFrame>
        <p:nvGraphicFramePr>
          <p:cNvPr id="6" name="Content Placeholder 2">
            <a:extLst>
              <a:ext uri="{FF2B5EF4-FFF2-40B4-BE49-F238E27FC236}">
                <a16:creationId xmlns:a16="http://schemas.microsoft.com/office/drawing/2014/main" id="{54EF3492-5DD2-1677-1D3A-95547601779B}"/>
              </a:ext>
            </a:extLst>
          </p:cNvPr>
          <p:cNvGraphicFramePr>
            <a:graphicFrameLocks noGrp="1"/>
          </p:cNvGraphicFramePr>
          <p:nvPr>
            <p:ph idx="1"/>
            <p:extLst>
              <p:ext uri="{D42A27DB-BD31-4B8C-83A1-F6EECF244321}">
                <p14:modId xmlns:p14="http://schemas.microsoft.com/office/powerpoint/2010/main" val="126407685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7456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B6D63-FA6C-DE25-7CFF-331E38A5989D}"/>
              </a:ext>
            </a:extLst>
          </p:cNvPr>
          <p:cNvSpPr>
            <a:spLocks noGrp="1"/>
          </p:cNvSpPr>
          <p:nvPr>
            <p:ph type="title"/>
          </p:nvPr>
        </p:nvSpPr>
        <p:spPr/>
        <p:txBody>
          <a:bodyPr/>
          <a:lstStyle/>
          <a:p>
            <a:r>
              <a:rPr lang="en-US" dirty="0"/>
              <a:t>Supervisor responsibility</a:t>
            </a:r>
          </a:p>
        </p:txBody>
      </p:sp>
      <p:sp>
        <p:nvSpPr>
          <p:cNvPr id="3" name="Content Placeholder 2">
            <a:extLst>
              <a:ext uri="{FF2B5EF4-FFF2-40B4-BE49-F238E27FC236}">
                <a16:creationId xmlns:a16="http://schemas.microsoft.com/office/drawing/2014/main" id="{DEDCB646-B5C8-C529-6F2E-CD6D82F29C17}"/>
              </a:ext>
            </a:extLst>
          </p:cNvPr>
          <p:cNvSpPr>
            <a:spLocks noGrp="1"/>
          </p:cNvSpPr>
          <p:nvPr>
            <p:ph idx="1"/>
          </p:nvPr>
        </p:nvSpPr>
        <p:spPr>
          <a:xfrm>
            <a:off x="475445" y="1295400"/>
            <a:ext cx="8229600" cy="4525963"/>
          </a:xfrm>
        </p:spPr>
        <p:txBody>
          <a:bodyPr>
            <a:normAutofit fontScale="85000" lnSpcReduction="10000"/>
          </a:bodyPr>
          <a:lstStyle/>
          <a:p>
            <a:pPr marL="457200" indent="-457200">
              <a:buFont typeface="+mj-lt"/>
              <a:buAutoNum type="arabicPeriod"/>
            </a:pPr>
            <a:r>
              <a:rPr lang="en-US" dirty="0"/>
              <a:t>Provide a graduate student with regular supervision grounded in best practices. Challenge their assumptions.</a:t>
            </a:r>
          </a:p>
          <a:p>
            <a:pPr marL="457200" indent="-457200">
              <a:buFont typeface="+mj-lt"/>
              <a:buAutoNum type="arabicPeriod"/>
            </a:pPr>
            <a:r>
              <a:rPr lang="en-US" dirty="0"/>
              <a:t>Assist the graduate student in clarifying counseling theories helping to align their practice with their chosen theory. </a:t>
            </a:r>
          </a:p>
          <a:p>
            <a:pPr marL="457200" indent="-457200">
              <a:buFont typeface="+mj-lt"/>
              <a:buAutoNum type="arabicPeriod"/>
            </a:pPr>
            <a:r>
              <a:rPr lang="en-US" dirty="0"/>
              <a:t>Provide specific activities and experiences for the graduate student to engage in during their placement.</a:t>
            </a:r>
          </a:p>
          <a:p>
            <a:pPr marL="457200" indent="-457200">
              <a:buFont typeface="+mj-lt"/>
              <a:buAutoNum type="arabicPeriod"/>
            </a:pPr>
            <a:r>
              <a:rPr lang="en-US" dirty="0"/>
              <a:t>Assess and evaluate the graduate student’s knowledge, skills and disposition on a regular basis and complete the graduate student’s evaluation at mid-term and at the end of the placement experience. (Gatekeeping responsibilities)</a:t>
            </a:r>
          </a:p>
          <a:p>
            <a:pPr marL="457200" indent="-457200">
              <a:buFont typeface="+mj-lt"/>
              <a:buAutoNum type="arabicPeriod"/>
            </a:pPr>
            <a:r>
              <a:rPr lang="en-US" dirty="0"/>
              <a:t>Adhere to any agency, licensing, and accrediting requirements that may be a part of your profession.</a:t>
            </a:r>
          </a:p>
          <a:p>
            <a:pPr marL="457200" indent="-457200">
              <a:buFont typeface="+mj-lt"/>
              <a:buAutoNum type="arabicPeriod"/>
            </a:pPr>
            <a:r>
              <a:rPr lang="en-US" dirty="0"/>
              <a:t>Support and monitor the legal, ethical, and cultural competency issues that are a part of the counseling field.</a:t>
            </a:r>
          </a:p>
          <a:p>
            <a:pPr marL="0" indent="0">
              <a:buNone/>
            </a:pPr>
            <a:endParaRPr lang="en-US" dirty="0"/>
          </a:p>
        </p:txBody>
      </p:sp>
    </p:spTree>
    <p:extLst>
      <p:ext uri="{BB962C8B-B14F-4D97-AF65-F5344CB8AC3E}">
        <p14:creationId xmlns:p14="http://schemas.microsoft.com/office/powerpoint/2010/main" val="911914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15D5F-93BA-761E-2C35-7220C00A1AAB}"/>
              </a:ext>
            </a:extLst>
          </p:cNvPr>
          <p:cNvSpPr>
            <a:spLocks noGrp="1"/>
          </p:cNvSpPr>
          <p:nvPr>
            <p:ph type="title"/>
          </p:nvPr>
        </p:nvSpPr>
        <p:spPr/>
        <p:txBody>
          <a:bodyPr/>
          <a:lstStyle/>
          <a:p>
            <a:r>
              <a:rPr lang="en-US" dirty="0"/>
              <a:t>Graduate students’ responsibility</a:t>
            </a:r>
          </a:p>
        </p:txBody>
      </p:sp>
      <p:sp>
        <p:nvSpPr>
          <p:cNvPr id="3" name="Content Placeholder 2">
            <a:extLst>
              <a:ext uri="{FF2B5EF4-FFF2-40B4-BE49-F238E27FC236}">
                <a16:creationId xmlns:a16="http://schemas.microsoft.com/office/drawing/2014/main" id="{03FC84CC-FB88-78CC-6B6D-F7BCBD38BE67}"/>
              </a:ext>
            </a:extLst>
          </p:cNvPr>
          <p:cNvSpPr>
            <a:spLocks noGrp="1"/>
          </p:cNvSpPr>
          <p:nvPr>
            <p:ph idx="1"/>
          </p:nvPr>
        </p:nvSpPr>
        <p:spPr>
          <a:xfrm>
            <a:off x="457200" y="1427163"/>
            <a:ext cx="8229600" cy="4525963"/>
          </a:xfrm>
        </p:spPr>
        <p:txBody>
          <a:bodyPr>
            <a:normAutofit fontScale="92500" lnSpcReduction="10000"/>
          </a:bodyPr>
          <a:lstStyle/>
          <a:p>
            <a:pPr marL="502920" indent="-457200">
              <a:lnSpc>
                <a:spcPct val="90000"/>
              </a:lnSpc>
              <a:buFont typeface="+mj-lt"/>
              <a:buAutoNum type="arabicPeriod"/>
            </a:pPr>
            <a:r>
              <a:rPr lang="en-US" dirty="0"/>
              <a:t>To reflect upon the content and process of their work, </a:t>
            </a:r>
          </a:p>
          <a:p>
            <a:pPr marL="502920" indent="-457200">
              <a:lnSpc>
                <a:spcPct val="90000"/>
              </a:lnSpc>
              <a:buFont typeface="+mj-lt"/>
              <a:buAutoNum type="arabicPeriod"/>
            </a:pPr>
            <a:r>
              <a:rPr lang="en-US" dirty="0"/>
              <a:t>To receive information and another perspective concerning one’s work, </a:t>
            </a:r>
          </a:p>
          <a:p>
            <a:pPr marL="502920" indent="-457200">
              <a:lnSpc>
                <a:spcPct val="90000"/>
              </a:lnSpc>
              <a:buFont typeface="+mj-lt"/>
              <a:buAutoNum type="arabicPeriod"/>
            </a:pPr>
            <a:r>
              <a:rPr lang="en-US" dirty="0"/>
              <a:t>To receive content and process feedback,</a:t>
            </a:r>
          </a:p>
          <a:p>
            <a:pPr marL="502920" indent="-457200">
              <a:lnSpc>
                <a:spcPct val="90000"/>
              </a:lnSpc>
              <a:buFont typeface="+mj-lt"/>
              <a:buAutoNum type="arabicPeriod"/>
            </a:pPr>
            <a:r>
              <a:rPr lang="en-US" dirty="0"/>
              <a:t>To be pro-active rather than re-active, </a:t>
            </a:r>
          </a:p>
          <a:p>
            <a:pPr marL="502920" indent="-457200">
              <a:lnSpc>
                <a:spcPct val="90000"/>
              </a:lnSpc>
              <a:buFont typeface="+mj-lt"/>
              <a:buAutoNum type="arabicPeriod"/>
            </a:pPr>
            <a:r>
              <a:rPr lang="en-US" dirty="0"/>
              <a:t>To ensure the quality of work they are performing.</a:t>
            </a:r>
          </a:p>
          <a:p>
            <a:pPr marL="502920" indent="-457200">
              <a:lnSpc>
                <a:spcPct val="90000"/>
              </a:lnSpc>
              <a:buFont typeface="+mj-lt"/>
              <a:buAutoNum type="arabicPeriod"/>
            </a:pPr>
            <a:r>
              <a:rPr lang="en-US" dirty="0"/>
              <a:t>Become more aware of their own biases and how their actions impact clients. </a:t>
            </a:r>
          </a:p>
          <a:p>
            <a:pPr marL="502920" indent="-457200">
              <a:lnSpc>
                <a:spcPct val="90000"/>
              </a:lnSpc>
              <a:buFont typeface="+mj-lt"/>
              <a:buAutoNum type="arabicPeriod"/>
            </a:pPr>
            <a:r>
              <a:rPr lang="en-US" dirty="0"/>
              <a:t>To go beyond required trainings and seek out opportunities to build on existing skills and knowledge</a:t>
            </a:r>
          </a:p>
          <a:p>
            <a:pPr marL="502920" indent="-457200">
              <a:lnSpc>
                <a:spcPct val="90000"/>
              </a:lnSpc>
              <a:buFont typeface="+mj-lt"/>
              <a:buAutoNum type="arabicPeriod"/>
            </a:pPr>
            <a:r>
              <a:rPr lang="en-US" dirty="0"/>
              <a:t>To discuss conflicts when they arise and confront personal and professional blocks to growth and self awareness, behaviors and conditions that may cause impairment.</a:t>
            </a:r>
          </a:p>
          <a:p>
            <a:pPr marL="0" indent="0">
              <a:buNone/>
            </a:pPr>
            <a:endParaRPr lang="en-US" dirty="0"/>
          </a:p>
        </p:txBody>
      </p:sp>
    </p:spTree>
    <p:extLst>
      <p:ext uri="{BB962C8B-B14F-4D97-AF65-F5344CB8AC3E}">
        <p14:creationId xmlns:p14="http://schemas.microsoft.com/office/powerpoint/2010/main" val="2088458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BB847-8624-2993-11B3-57DDBEE0017E}"/>
              </a:ext>
            </a:extLst>
          </p:cNvPr>
          <p:cNvSpPr>
            <a:spLocks noGrp="1"/>
          </p:cNvSpPr>
          <p:nvPr>
            <p:ph type="title"/>
          </p:nvPr>
        </p:nvSpPr>
        <p:spPr/>
        <p:txBody>
          <a:bodyPr/>
          <a:lstStyle/>
          <a:p>
            <a:r>
              <a:rPr lang="en-US" dirty="0"/>
              <a:t>Stop and think</a:t>
            </a:r>
          </a:p>
        </p:txBody>
      </p:sp>
      <p:sp>
        <p:nvSpPr>
          <p:cNvPr id="3" name="Content Placeholder 2">
            <a:extLst>
              <a:ext uri="{FF2B5EF4-FFF2-40B4-BE49-F238E27FC236}">
                <a16:creationId xmlns:a16="http://schemas.microsoft.com/office/drawing/2014/main" id="{AF2681BC-22EF-C72F-F1C3-B7DB787AC052}"/>
              </a:ext>
            </a:extLst>
          </p:cNvPr>
          <p:cNvSpPr>
            <a:spLocks noGrp="1"/>
          </p:cNvSpPr>
          <p:nvPr>
            <p:ph idx="1"/>
          </p:nvPr>
        </p:nvSpPr>
        <p:spPr/>
        <p:txBody>
          <a:bodyPr>
            <a:normAutofit fontScale="92500" lnSpcReduction="10000"/>
          </a:bodyPr>
          <a:lstStyle/>
          <a:p>
            <a:r>
              <a:rPr lang="en-US" dirty="0"/>
              <a:t>Do you believe you have the skills and time to be an on-site Practicum or Internship supervisor?</a:t>
            </a:r>
          </a:p>
          <a:p>
            <a:r>
              <a:rPr lang="en-US" dirty="0"/>
              <a:t>Why would you decide to take on the role of being an on-site supervisor?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900" baseline="0" dirty="0"/>
              <a:t>Graduate students in counseling need to be challenged in an atmosphere of support and safety. It is also a time where a seasoned practitioner can help a novice become more aware of their own biases and how their actions impact students, staff or peers, and parents.  It is a time where YOU can truly impact a graduate student’s personal and professional development.</a:t>
            </a:r>
          </a:p>
          <a:p>
            <a:pPr marL="0" indent="0">
              <a:buNone/>
            </a:pPr>
            <a:endParaRPr lang="en-US" dirty="0"/>
          </a:p>
          <a:p>
            <a:r>
              <a:rPr lang="en-US" dirty="0"/>
              <a:t>What do you think the graduate student should know to feel supported during this entire experience?</a:t>
            </a:r>
          </a:p>
        </p:txBody>
      </p:sp>
    </p:spTree>
    <p:extLst>
      <p:ext uri="{BB962C8B-B14F-4D97-AF65-F5344CB8AC3E}">
        <p14:creationId xmlns:p14="http://schemas.microsoft.com/office/powerpoint/2010/main" val="36411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AB2C-4C6B-D953-EF49-B3739D514BAA}"/>
              </a:ext>
            </a:extLst>
          </p:cNvPr>
          <p:cNvSpPr>
            <a:spLocks noGrp="1"/>
          </p:cNvSpPr>
          <p:nvPr>
            <p:ph type="title"/>
          </p:nvPr>
        </p:nvSpPr>
        <p:spPr/>
        <p:txBody>
          <a:bodyPr/>
          <a:lstStyle/>
          <a:p>
            <a:r>
              <a:rPr lang="en-US" dirty="0"/>
              <a:t>What would you do as a supervisor?</a:t>
            </a:r>
          </a:p>
        </p:txBody>
      </p:sp>
      <p:sp>
        <p:nvSpPr>
          <p:cNvPr id="3" name="Content Placeholder 2">
            <a:extLst>
              <a:ext uri="{FF2B5EF4-FFF2-40B4-BE49-F238E27FC236}">
                <a16:creationId xmlns:a16="http://schemas.microsoft.com/office/drawing/2014/main" id="{F67CB6C4-FE91-8E4C-9743-B2AA59551C1A}"/>
              </a:ext>
            </a:extLst>
          </p:cNvPr>
          <p:cNvSpPr>
            <a:spLocks noGrp="1"/>
          </p:cNvSpPr>
          <p:nvPr>
            <p:ph idx="1"/>
          </p:nvPr>
        </p:nvSpPr>
        <p:spPr/>
        <p:txBody>
          <a:bodyPr/>
          <a:lstStyle/>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F546EA5C-1330-0D20-3739-004443B4C0BC}"/>
              </a:ext>
            </a:extLst>
          </p:cNvPr>
          <p:cNvPicPr>
            <a:picLocks noChangeAspect="1"/>
          </p:cNvPicPr>
          <p:nvPr/>
        </p:nvPicPr>
        <p:blipFill>
          <a:blip r:embed="rId2"/>
          <a:stretch>
            <a:fillRect/>
          </a:stretch>
        </p:blipFill>
        <p:spPr>
          <a:xfrm>
            <a:off x="2286000" y="1828800"/>
            <a:ext cx="4907280" cy="3067050"/>
          </a:xfrm>
          <a:prstGeom prst="rect">
            <a:avLst/>
          </a:prstGeom>
        </p:spPr>
      </p:pic>
    </p:spTree>
    <p:extLst>
      <p:ext uri="{BB962C8B-B14F-4D97-AF65-F5344CB8AC3E}">
        <p14:creationId xmlns:p14="http://schemas.microsoft.com/office/powerpoint/2010/main" val="928404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CB247-F295-4A9B-F225-1C4491E74041}"/>
              </a:ext>
            </a:extLst>
          </p:cNvPr>
          <p:cNvSpPr>
            <a:spLocks noGrp="1"/>
          </p:cNvSpPr>
          <p:nvPr>
            <p:ph type="title"/>
          </p:nvPr>
        </p:nvSpPr>
        <p:spPr/>
        <p:txBody>
          <a:bodyPr/>
          <a:lstStyle/>
          <a:p>
            <a:r>
              <a:rPr lang="en-US" dirty="0"/>
              <a:t>Performance going downhill</a:t>
            </a:r>
          </a:p>
        </p:txBody>
      </p:sp>
      <p:sp>
        <p:nvSpPr>
          <p:cNvPr id="3" name="Content Placeholder 2">
            <a:extLst>
              <a:ext uri="{FF2B5EF4-FFF2-40B4-BE49-F238E27FC236}">
                <a16:creationId xmlns:a16="http://schemas.microsoft.com/office/drawing/2014/main" id="{527B59DE-A32E-0488-959A-C759B8A852A8}"/>
              </a:ext>
            </a:extLst>
          </p:cNvPr>
          <p:cNvSpPr>
            <a:spLocks noGrp="1"/>
          </p:cNvSpPr>
          <p:nvPr>
            <p:ph idx="1"/>
          </p:nvPr>
        </p:nvSpPr>
        <p:spPr/>
        <p:txBody>
          <a:bodyPr/>
          <a:lstStyle/>
          <a:p>
            <a:pPr marL="0" indent="0">
              <a:buNone/>
            </a:pPr>
            <a:r>
              <a:rPr lang="en-US" dirty="0"/>
              <a:t>Situation 1</a:t>
            </a:r>
          </a:p>
          <a:p>
            <a:pPr marL="0" indent="0">
              <a:buNone/>
            </a:pPr>
            <a:endParaRPr lang="en-US" sz="2400" dirty="0"/>
          </a:p>
          <a:p>
            <a:pPr marL="0" indent="0">
              <a:buNone/>
            </a:pPr>
            <a:r>
              <a:rPr lang="en-US" sz="2400" dirty="0"/>
              <a:t>The graduate student appears to be having serious problems understanding </a:t>
            </a:r>
            <a:r>
              <a:rPr lang="en-US" dirty="0"/>
              <a:t>their</a:t>
            </a:r>
            <a:r>
              <a:rPr lang="en-US" sz="2400" dirty="0"/>
              <a:t> role and engaging in </a:t>
            </a:r>
            <a:r>
              <a:rPr lang="en-US" dirty="0"/>
              <a:t>the site placement</a:t>
            </a:r>
            <a:r>
              <a:rPr lang="en-US" sz="2400" dirty="0"/>
              <a:t>. The graduate student’s performance seems been going downhill rapidly and </a:t>
            </a:r>
            <a:r>
              <a:rPr lang="en-US" dirty="0"/>
              <a:t>they</a:t>
            </a:r>
            <a:r>
              <a:rPr lang="en-US" sz="2400" dirty="0"/>
              <a:t> have not responded to your efforts to be forthcoming or your expressions of concern for </a:t>
            </a:r>
            <a:r>
              <a:rPr lang="en-US" dirty="0"/>
              <a:t>their</a:t>
            </a:r>
            <a:r>
              <a:rPr lang="en-US" sz="2400" dirty="0"/>
              <a:t> welfare.</a:t>
            </a:r>
          </a:p>
          <a:p>
            <a:pPr marL="0" indent="0">
              <a:buNone/>
            </a:pPr>
            <a:endParaRPr lang="en-US" dirty="0"/>
          </a:p>
          <a:p>
            <a:pPr marL="0" indent="0">
              <a:buNone/>
            </a:pPr>
            <a:r>
              <a:rPr lang="en-US" dirty="0"/>
              <a:t>What is your plan?</a:t>
            </a:r>
          </a:p>
        </p:txBody>
      </p:sp>
    </p:spTree>
    <p:extLst>
      <p:ext uri="{BB962C8B-B14F-4D97-AF65-F5344CB8AC3E}">
        <p14:creationId xmlns:p14="http://schemas.microsoft.com/office/powerpoint/2010/main" val="2458089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41A5D-530E-ACD6-4DDD-9770998154E3}"/>
              </a:ext>
            </a:extLst>
          </p:cNvPr>
          <p:cNvSpPr>
            <a:spLocks noGrp="1"/>
          </p:cNvSpPr>
          <p:nvPr>
            <p:ph type="title"/>
          </p:nvPr>
        </p:nvSpPr>
        <p:spPr/>
        <p:txBody>
          <a:bodyPr/>
          <a:lstStyle/>
          <a:p>
            <a:r>
              <a:rPr lang="en-US" dirty="0"/>
              <a:t>Boundary issues </a:t>
            </a:r>
          </a:p>
        </p:txBody>
      </p:sp>
      <p:sp>
        <p:nvSpPr>
          <p:cNvPr id="3" name="Content Placeholder 2">
            <a:extLst>
              <a:ext uri="{FF2B5EF4-FFF2-40B4-BE49-F238E27FC236}">
                <a16:creationId xmlns:a16="http://schemas.microsoft.com/office/drawing/2014/main" id="{CA169EB7-3EA7-DCE5-CF43-EF89D0B55E6E}"/>
              </a:ext>
            </a:extLst>
          </p:cNvPr>
          <p:cNvSpPr>
            <a:spLocks noGrp="1"/>
          </p:cNvSpPr>
          <p:nvPr>
            <p:ph idx="1"/>
          </p:nvPr>
        </p:nvSpPr>
        <p:spPr/>
        <p:txBody>
          <a:bodyPr/>
          <a:lstStyle/>
          <a:p>
            <a:pPr marL="0" indent="0">
              <a:buNone/>
            </a:pPr>
            <a:r>
              <a:rPr lang="en-US" dirty="0"/>
              <a:t>Situation 2</a:t>
            </a:r>
          </a:p>
          <a:p>
            <a:pPr marL="0" indent="0">
              <a:buNone/>
            </a:pPr>
            <a:endParaRPr lang="en-US" sz="2400" dirty="0"/>
          </a:p>
          <a:p>
            <a:pPr marL="0" indent="0">
              <a:buNone/>
            </a:pPr>
            <a:r>
              <a:rPr lang="en-US" sz="2400" dirty="0"/>
              <a:t>You have developed some concerns with your graduate student not knowing where to draw professional boundaries which is causing quite a distraction with your staff. The graduate student wanders the halls and discloses too much about </a:t>
            </a:r>
            <a:r>
              <a:rPr lang="en-US" dirty="0"/>
              <a:t>their</a:t>
            </a:r>
            <a:r>
              <a:rPr lang="en-US" sz="2400" dirty="0"/>
              <a:t> personal life with the staff especially at very inappropriate times</a:t>
            </a:r>
            <a:r>
              <a:rPr lang="en-US" sz="1800" dirty="0"/>
              <a:t>. </a:t>
            </a:r>
          </a:p>
          <a:p>
            <a:pPr marL="0" indent="0">
              <a:buNone/>
            </a:pPr>
            <a:endParaRPr lang="en-US" dirty="0"/>
          </a:p>
          <a:p>
            <a:pPr marL="0" indent="0">
              <a:buNone/>
            </a:pPr>
            <a:r>
              <a:rPr lang="en-US" dirty="0"/>
              <a:t>Now what?</a:t>
            </a:r>
          </a:p>
        </p:txBody>
      </p:sp>
    </p:spTree>
    <p:extLst>
      <p:ext uri="{BB962C8B-B14F-4D97-AF65-F5344CB8AC3E}">
        <p14:creationId xmlns:p14="http://schemas.microsoft.com/office/powerpoint/2010/main" val="1205394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close-up of a microscope&#10;&#10;Description automatically generated with low confidence">
            <a:extLst>
              <a:ext uri="{FF2B5EF4-FFF2-40B4-BE49-F238E27FC236}">
                <a16:creationId xmlns:a16="http://schemas.microsoft.com/office/drawing/2014/main" id="{AB588D6E-00F0-33FC-BCE9-1015782844B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10" r="2514" b="1"/>
          <a:stretch/>
        </p:blipFill>
        <p:spPr bwMode="auto">
          <a:xfrm>
            <a:off x="941163" y="1046255"/>
            <a:ext cx="4850035" cy="388576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id="{68B89F5F-ED61-3F64-3E2F-470BD91004E6}"/>
              </a:ext>
            </a:extLst>
          </p:cNvPr>
          <p:cNvSpPr>
            <a:spLocks noGrp="1"/>
          </p:cNvSpPr>
          <p:nvPr>
            <p:ph idx="1"/>
          </p:nvPr>
        </p:nvSpPr>
        <p:spPr>
          <a:xfrm>
            <a:off x="6364044" y="1153254"/>
            <a:ext cx="2207110" cy="3540265"/>
          </a:xfrm>
        </p:spPr>
        <p:txBody>
          <a:bodyPr>
            <a:normAutofit/>
          </a:bodyPr>
          <a:lstStyle/>
          <a:p>
            <a:pPr marL="0" indent="0" algn="ctr">
              <a:buNone/>
            </a:pPr>
            <a:r>
              <a:rPr lang="en-US" sz="2000" dirty="0"/>
              <a:t>“A leader takes people where they want to go.  A great leader takes people where they don’t necessarily want to go but ought to be.”      </a:t>
            </a:r>
          </a:p>
          <a:p>
            <a:pPr marL="0" indent="0" algn="ctr">
              <a:buNone/>
            </a:pPr>
            <a:r>
              <a:rPr lang="en-US" sz="1700" dirty="0"/>
              <a:t>Rosalynn Carter</a:t>
            </a:r>
          </a:p>
          <a:p>
            <a:endParaRPr lang="en-US" sz="1700" dirty="0"/>
          </a:p>
          <a:p>
            <a:pPr marL="0" indent="0">
              <a:buNone/>
            </a:pPr>
            <a:endParaRPr lang="en-US" sz="1700" dirty="0"/>
          </a:p>
        </p:txBody>
      </p:sp>
      <p:sp>
        <p:nvSpPr>
          <p:cNvPr id="32" name="Rectangle 3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741"/>
            <a:ext cx="9143997"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8742"/>
            <a:ext cx="6086475"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3E96567-90D7-547E-E6CE-34554EEAC9AA}"/>
              </a:ext>
            </a:extLst>
          </p:cNvPr>
          <p:cNvSpPr txBox="1"/>
          <p:nvPr/>
        </p:nvSpPr>
        <p:spPr>
          <a:xfrm>
            <a:off x="533398" y="4876800"/>
            <a:ext cx="8077200" cy="1200329"/>
          </a:xfrm>
          <a:prstGeom prst="rect">
            <a:avLst/>
          </a:prstGeom>
          <a:noFill/>
        </p:spPr>
        <p:txBody>
          <a:bodyPr wrap="square" rtlCol="0">
            <a:spAutoFit/>
          </a:bodyPr>
          <a:lstStyle/>
          <a:p>
            <a:r>
              <a:rPr lang="en-US" sz="1800" baseline="0" dirty="0"/>
              <a:t>Supervision is about helping graduate students in counseling learn how to apply counseling knowledge, skills and disposition and is driven by the needs of each individual graduate student.</a:t>
            </a:r>
          </a:p>
          <a:p>
            <a:endParaRPr lang="en-US" dirty="0"/>
          </a:p>
        </p:txBody>
      </p:sp>
      <p:sp>
        <p:nvSpPr>
          <p:cNvPr id="4" name="TextBox 3">
            <a:extLst>
              <a:ext uri="{FF2B5EF4-FFF2-40B4-BE49-F238E27FC236}">
                <a16:creationId xmlns:a16="http://schemas.microsoft.com/office/drawing/2014/main" id="{A76B49FA-663A-5CB1-8D1F-F8C9051A23EF}"/>
              </a:ext>
            </a:extLst>
          </p:cNvPr>
          <p:cNvSpPr txBox="1"/>
          <p:nvPr/>
        </p:nvSpPr>
        <p:spPr>
          <a:xfrm>
            <a:off x="304800" y="228600"/>
            <a:ext cx="7848600" cy="954107"/>
          </a:xfrm>
          <a:prstGeom prst="rect">
            <a:avLst/>
          </a:prstGeom>
          <a:noFill/>
        </p:spPr>
        <p:txBody>
          <a:bodyPr wrap="square" rtlCol="0">
            <a:spAutoFit/>
          </a:bodyPr>
          <a:lstStyle/>
          <a:p>
            <a:pPr algn="ctr"/>
            <a:r>
              <a:rPr lang="en-US" sz="2800" b="1" dirty="0"/>
              <a:t>BEST SUPERVISOR YOU’VE HAND AND WHAT MADE IT GOOD? </a:t>
            </a:r>
          </a:p>
        </p:txBody>
      </p:sp>
    </p:spTree>
    <p:extLst>
      <p:ext uri="{BB962C8B-B14F-4D97-AF65-F5344CB8AC3E}">
        <p14:creationId xmlns:p14="http://schemas.microsoft.com/office/powerpoint/2010/main" val="1949720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F3B81-D22A-43E6-9FEC-E3DFB3B8AC27}"/>
              </a:ext>
            </a:extLst>
          </p:cNvPr>
          <p:cNvSpPr>
            <a:spLocks noGrp="1"/>
          </p:cNvSpPr>
          <p:nvPr>
            <p:ph type="title"/>
          </p:nvPr>
        </p:nvSpPr>
        <p:spPr/>
        <p:txBody>
          <a:bodyPr/>
          <a:lstStyle/>
          <a:p>
            <a:r>
              <a:rPr lang="en-US" dirty="0"/>
              <a:t>Confused graduate student</a:t>
            </a:r>
          </a:p>
        </p:txBody>
      </p:sp>
      <p:sp>
        <p:nvSpPr>
          <p:cNvPr id="3" name="Content Placeholder 2">
            <a:extLst>
              <a:ext uri="{FF2B5EF4-FFF2-40B4-BE49-F238E27FC236}">
                <a16:creationId xmlns:a16="http://schemas.microsoft.com/office/drawing/2014/main" id="{A927964C-DCEC-CC25-A76B-5FC6F9A17D2E}"/>
              </a:ext>
            </a:extLst>
          </p:cNvPr>
          <p:cNvSpPr>
            <a:spLocks noGrp="1"/>
          </p:cNvSpPr>
          <p:nvPr>
            <p:ph idx="1"/>
          </p:nvPr>
        </p:nvSpPr>
        <p:spPr/>
        <p:txBody>
          <a:bodyPr>
            <a:normAutofit lnSpcReduction="10000"/>
          </a:bodyPr>
          <a:lstStyle/>
          <a:p>
            <a:pPr marL="0" indent="0">
              <a:buNone/>
            </a:pPr>
            <a:r>
              <a:rPr lang="en-US" dirty="0"/>
              <a:t>Situation 3</a:t>
            </a:r>
          </a:p>
          <a:p>
            <a:pPr marL="0" indent="0">
              <a:buNone/>
            </a:pPr>
            <a:endParaRPr lang="en-US" dirty="0"/>
          </a:p>
          <a:p>
            <a:pPr marL="0" indent="0">
              <a:buNone/>
            </a:pPr>
            <a:r>
              <a:rPr lang="en-US" sz="2400" dirty="0"/>
              <a:t>Performance and interpersonal relations among the graduate student, you, (for school counselors)your </a:t>
            </a:r>
            <a:r>
              <a:rPr lang="en-US" dirty="0"/>
              <a:t>teachers</a:t>
            </a:r>
            <a:r>
              <a:rPr lang="en-US" sz="2400" dirty="0"/>
              <a:t> and staff, students, and parents (for clinical mental health) staff has been great. You have normally left the graduate student alone. However, a new situation has developed, and it appears that the graduate student seems unable to address or solve the situation on their own.</a:t>
            </a:r>
            <a:endParaRPr lang="en-US" sz="2400" b="1" dirty="0"/>
          </a:p>
          <a:p>
            <a:pPr marL="0" indent="0">
              <a:buNone/>
            </a:pPr>
            <a:endParaRPr lang="en-US" dirty="0"/>
          </a:p>
          <a:p>
            <a:pPr marL="0" indent="0">
              <a:buNone/>
            </a:pPr>
            <a:r>
              <a:rPr lang="en-US" dirty="0"/>
              <a:t>How would you address this situation?</a:t>
            </a:r>
          </a:p>
        </p:txBody>
      </p:sp>
    </p:spTree>
    <p:extLst>
      <p:ext uri="{BB962C8B-B14F-4D97-AF65-F5344CB8AC3E}">
        <p14:creationId xmlns:p14="http://schemas.microsoft.com/office/powerpoint/2010/main" val="4219554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42F1A-26B9-7FCD-80B9-1E21A87C6664}"/>
              </a:ext>
            </a:extLst>
          </p:cNvPr>
          <p:cNvSpPr>
            <a:spLocks noGrp="1"/>
          </p:cNvSpPr>
          <p:nvPr>
            <p:ph type="title"/>
          </p:nvPr>
        </p:nvSpPr>
        <p:spPr/>
        <p:txBody>
          <a:bodyPr/>
          <a:lstStyle/>
          <a:p>
            <a:r>
              <a:rPr lang="en-US" dirty="0"/>
              <a:t>Common concerns</a:t>
            </a:r>
          </a:p>
        </p:txBody>
      </p:sp>
      <p:sp>
        <p:nvSpPr>
          <p:cNvPr id="3" name="Content Placeholder 2">
            <a:extLst>
              <a:ext uri="{FF2B5EF4-FFF2-40B4-BE49-F238E27FC236}">
                <a16:creationId xmlns:a16="http://schemas.microsoft.com/office/drawing/2014/main" id="{6CBCD528-B199-EA76-65F5-C1F9EDB84AA0}"/>
              </a:ext>
            </a:extLst>
          </p:cNvPr>
          <p:cNvSpPr>
            <a:spLocks noGrp="1"/>
          </p:cNvSpPr>
          <p:nvPr>
            <p:ph idx="1"/>
          </p:nvPr>
        </p:nvSpPr>
        <p:spPr/>
        <p:txBody>
          <a:bodyPr>
            <a:normAutofit lnSpcReduction="10000"/>
          </a:bodyPr>
          <a:lstStyle/>
          <a:p>
            <a:r>
              <a:rPr lang="en-US" dirty="0"/>
              <a:t>Tardy/absence/early departures</a:t>
            </a:r>
          </a:p>
          <a:p>
            <a:r>
              <a:rPr lang="en-US" dirty="0"/>
              <a:t>Inability to analyze and reflect</a:t>
            </a:r>
          </a:p>
          <a:p>
            <a:r>
              <a:rPr lang="en-US" dirty="0"/>
              <a:t>Failure to implement appropriate suggestions- does not accept and apply feedback</a:t>
            </a:r>
          </a:p>
          <a:p>
            <a:r>
              <a:rPr lang="en-US" dirty="0"/>
              <a:t>Poor time management</a:t>
            </a:r>
          </a:p>
          <a:p>
            <a:r>
              <a:rPr lang="en-US" dirty="0"/>
              <a:t>Inadequate knowledge</a:t>
            </a:r>
          </a:p>
          <a:p>
            <a:r>
              <a:rPr lang="en-US" dirty="0"/>
              <a:t>Can’t relate to students</a:t>
            </a:r>
          </a:p>
          <a:p>
            <a:r>
              <a:rPr lang="en-US" dirty="0"/>
              <a:t>Lack of classroom or other management skills</a:t>
            </a:r>
          </a:p>
          <a:p>
            <a:r>
              <a:rPr lang="en-US" dirty="0"/>
              <a:t>Inability to relate to staff</a:t>
            </a:r>
          </a:p>
          <a:p>
            <a:r>
              <a:rPr lang="en-US" dirty="0"/>
              <a:t>Inappropriate dress, not professional</a:t>
            </a:r>
          </a:p>
          <a:p>
            <a:r>
              <a:rPr lang="en-US" dirty="0"/>
              <a:t>Other?</a:t>
            </a:r>
          </a:p>
        </p:txBody>
      </p:sp>
    </p:spTree>
    <p:extLst>
      <p:ext uri="{BB962C8B-B14F-4D97-AF65-F5344CB8AC3E}">
        <p14:creationId xmlns:p14="http://schemas.microsoft.com/office/powerpoint/2010/main" val="1616926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24362-6B88-9346-A5BA-CE25DCB99166}"/>
              </a:ext>
            </a:extLst>
          </p:cNvPr>
          <p:cNvSpPr>
            <a:spLocks noGrp="1"/>
          </p:cNvSpPr>
          <p:nvPr>
            <p:ph type="title"/>
          </p:nvPr>
        </p:nvSpPr>
        <p:spPr/>
        <p:txBody>
          <a:bodyPr/>
          <a:lstStyle/>
          <a:p>
            <a:r>
              <a:rPr lang="en-US" dirty="0"/>
              <a:t>Plan and commitment to supervision</a:t>
            </a:r>
          </a:p>
        </p:txBody>
      </p:sp>
      <p:sp>
        <p:nvSpPr>
          <p:cNvPr id="3" name="Content Placeholder 2">
            <a:extLst>
              <a:ext uri="{FF2B5EF4-FFF2-40B4-BE49-F238E27FC236}">
                <a16:creationId xmlns:a16="http://schemas.microsoft.com/office/drawing/2014/main" id="{2C0E44B7-76C0-FABC-E144-0BA159D06B6B}"/>
              </a:ext>
            </a:extLst>
          </p:cNvPr>
          <p:cNvSpPr>
            <a:spLocks noGrp="1"/>
          </p:cNvSpPr>
          <p:nvPr>
            <p:ph idx="1"/>
          </p:nvPr>
        </p:nvSpPr>
        <p:spPr/>
        <p:txBody>
          <a:bodyPr>
            <a:normAutofit lnSpcReduction="10000"/>
          </a:bodyPr>
          <a:lstStyle/>
          <a:p>
            <a:pPr marL="45720" indent="0" eaLnBrk="1" hangingPunct="1">
              <a:buNone/>
            </a:pPr>
            <a:r>
              <a:rPr lang="en-US" sz="2400" dirty="0"/>
              <a:t>It is important that we continue focusing on ourselves as supervisors in addition to the process of supervision. As this presentation come to an end, I would like you to consider these questions:</a:t>
            </a:r>
          </a:p>
          <a:p>
            <a:pPr lvl="2"/>
            <a:r>
              <a:rPr lang="en-US" sz="2800" dirty="0"/>
              <a:t>What is your plan and commitment after viewing this PowerPoint?</a:t>
            </a:r>
          </a:p>
          <a:p>
            <a:pPr lvl="2"/>
            <a:r>
              <a:rPr lang="en-US" sz="2800" dirty="0"/>
              <a:t>Is there anything the MAC program can do to support the continued professional development of professionals who volunteer to supervise counseling graduate students?</a:t>
            </a:r>
          </a:p>
          <a:p>
            <a:pPr marL="0" indent="0">
              <a:buNone/>
            </a:pPr>
            <a:endParaRPr lang="en-US" dirty="0"/>
          </a:p>
        </p:txBody>
      </p:sp>
    </p:spTree>
    <p:extLst>
      <p:ext uri="{BB962C8B-B14F-4D97-AF65-F5344CB8AC3E}">
        <p14:creationId xmlns:p14="http://schemas.microsoft.com/office/powerpoint/2010/main" val="1287364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81AC0-89C2-6C43-C933-957E8A245B1C}"/>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49BBD7BB-A480-A806-9CC5-854988F41686}"/>
              </a:ext>
            </a:extLst>
          </p:cNvPr>
          <p:cNvSpPr>
            <a:spLocks noGrp="1"/>
          </p:cNvSpPr>
          <p:nvPr>
            <p:ph idx="1"/>
          </p:nvPr>
        </p:nvSpPr>
        <p:spPr/>
        <p:txBody>
          <a:bodyPr/>
          <a:lstStyle/>
          <a:p>
            <a:pPr marL="0" indent="0" algn="ctr">
              <a:buNone/>
            </a:pPr>
            <a:r>
              <a:rPr lang="en-US" sz="2400" dirty="0"/>
              <a:t>Lakeland University appreciates you completing the supervisor training and working with a </a:t>
            </a:r>
          </a:p>
          <a:p>
            <a:pPr marL="0" indent="0" algn="ctr">
              <a:buNone/>
            </a:pPr>
            <a:r>
              <a:rPr lang="en-US" sz="2400" dirty="0"/>
              <a:t>MAC graduate student. </a:t>
            </a:r>
          </a:p>
          <a:p>
            <a:pPr marL="0" indent="0">
              <a:buNone/>
            </a:pPr>
            <a:endParaRPr lang="en-US" dirty="0"/>
          </a:p>
        </p:txBody>
      </p:sp>
      <p:pic>
        <p:nvPicPr>
          <p:cNvPr id="4" name="Picture 3">
            <a:extLst>
              <a:ext uri="{FF2B5EF4-FFF2-40B4-BE49-F238E27FC236}">
                <a16:creationId xmlns:a16="http://schemas.microsoft.com/office/drawing/2014/main" id="{8D0D0B9B-A0B8-DEAC-A1FE-EC4CB5A620FA}"/>
              </a:ext>
            </a:extLst>
          </p:cNvPr>
          <p:cNvPicPr>
            <a:picLocks noChangeAspect="1"/>
          </p:cNvPicPr>
          <p:nvPr/>
        </p:nvPicPr>
        <p:blipFill>
          <a:blip r:embed="rId2"/>
          <a:stretch>
            <a:fillRect/>
          </a:stretch>
        </p:blipFill>
        <p:spPr>
          <a:xfrm>
            <a:off x="2743200" y="2895600"/>
            <a:ext cx="3733800" cy="2925763"/>
          </a:xfrm>
          <a:prstGeom prst="rect">
            <a:avLst/>
          </a:prstGeom>
        </p:spPr>
      </p:pic>
    </p:spTree>
    <p:extLst>
      <p:ext uri="{BB962C8B-B14F-4D97-AF65-F5344CB8AC3E}">
        <p14:creationId xmlns:p14="http://schemas.microsoft.com/office/powerpoint/2010/main" val="513940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A94FC-199A-BFA7-56DF-A584B1893817}"/>
              </a:ext>
            </a:extLst>
          </p:cNvPr>
          <p:cNvSpPr>
            <a:spLocks noGrp="1"/>
          </p:cNvSpPr>
          <p:nvPr>
            <p:ph type="title"/>
          </p:nvPr>
        </p:nvSpPr>
        <p:spPr/>
        <p:txBody>
          <a:bodyPr/>
          <a:lstStyle/>
          <a:p>
            <a:r>
              <a:rPr lang="en-US" dirty="0"/>
              <a:t>Verification and Contact information</a:t>
            </a:r>
          </a:p>
        </p:txBody>
      </p:sp>
      <p:sp>
        <p:nvSpPr>
          <p:cNvPr id="3" name="Content Placeholder 2">
            <a:extLst>
              <a:ext uri="{FF2B5EF4-FFF2-40B4-BE49-F238E27FC236}">
                <a16:creationId xmlns:a16="http://schemas.microsoft.com/office/drawing/2014/main" id="{C187F72D-DDB1-DE9F-6DB5-E1372BFA9A85}"/>
              </a:ext>
            </a:extLst>
          </p:cNvPr>
          <p:cNvSpPr>
            <a:spLocks noGrp="1"/>
          </p:cNvSpPr>
          <p:nvPr>
            <p:ph idx="1"/>
          </p:nvPr>
        </p:nvSpPr>
        <p:spPr/>
        <p:txBody>
          <a:bodyPr vert="horz" lIns="91440" tIns="45720" rIns="91440" bIns="45720" rtlCol="0" anchor="t">
            <a:normAutofit/>
          </a:bodyPr>
          <a:lstStyle/>
          <a:p>
            <a:pPr marL="0" indent="0">
              <a:buNone/>
            </a:pPr>
            <a:r>
              <a:rPr lang="en-US" dirty="0"/>
              <a:t>Veronica Lampe, Ph.D.</a:t>
            </a:r>
          </a:p>
          <a:p>
            <a:pPr marL="0" indent="0">
              <a:buNone/>
            </a:pPr>
            <a:r>
              <a:rPr lang="en-US" dirty="0"/>
              <a:t>Director, Master of Arts in Counseling </a:t>
            </a:r>
            <a:endParaRPr lang="en-US" sz="2400" dirty="0"/>
          </a:p>
          <a:p>
            <a:pPr marL="0" indent="0">
              <a:buNone/>
            </a:pPr>
            <a:r>
              <a:rPr lang="en-US" sz="2400" dirty="0"/>
              <a:t>W3718 South Drive</a:t>
            </a:r>
          </a:p>
          <a:p>
            <a:pPr marL="0" indent="0">
              <a:buNone/>
            </a:pPr>
            <a:r>
              <a:rPr lang="en-US" sz="2400" dirty="0"/>
              <a:t>Plymouth, WI 53073</a:t>
            </a:r>
          </a:p>
          <a:p>
            <a:pPr marL="0" indent="0">
              <a:buNone/>
            </a:pPr>
            <a:r>
              <a:rPr lang="en-US" dirty="0">
                <a:hlinkClick r:id="rId2"/>
              </a:rPr>
              <a:t>lampev</a:t>
            </a:r>
            <a:r>
              <a:rPr lang="en-US" sz="2400" dirty="0">
                <a:hlinkClick r:id="rId2"/>
              </a:rPr>
              <a:t>@lakeland.edu</a:t>
            </a:r>
            <a:endParaRPr lang="en-US" sz="2400" dirty="0"/>
          </a:p>
          <a:p>
            <a:pPr marL="0" indent="0">
              <a:buNone/>
            </a:pPr>
            <a:r>
              <a:rPr lang="en-US" sz="1200" dirty="0"/>
              <a:t>School counseling supervisors send a verification of training completion email to Veronica</a:t>
            </a:r>
          </a:p>
          <a:p>
            <a:pPr marL="0" indent="0">
              <a:buNone/>
            </a:pPr>
            <a:r>
              <a:rPr lang="en-US" dirty="0"/>
              <a:t>Christine Nett, LCSW, CSAC, ICS</a:t>
            </a:r>
          </a:p>
          <a:p>
            <a:pPr marL="0" indent="0">
              <a:buNone/>
            </a:pPr>
            <a:r>
              <a:rPr lang="en-US" sz="2000" dirty="0"/>
              <a:t>MAC Practicum, Internships, and Program Support Coordinator </a:t>
            </a:r>
            <a:endParaRPr lang="en-US" sz="2000" dirty="0">
              <a:cs typeface="Arial"/>
            </a:endParaRPr>
          </a:p>
          <a:p>
            <a:pPr marL="0" indent="0">
              <a:buNone/>
            </a:pPr>
            <a:r>
              <a:rPr lang="en-US" dirty="0">
                <a:hlinkClick r:id="rId3"/>
              </a:rPr>
              <a:t>nettcm@lakeland.edu</a:t>
            </a:r>
            <a:endParaRPr lang="en-US" sz="1600" dirty="0"/>
          </a:p>
          <a:p>
            <a:pPr marL="0" indent="0">
              <a:buNone/>
            </a:pPr>
            <a:r>
              <a:rPr lang="en-US" sz="1200" dirty="0"/>
              <a:t>Clinical mental health supervisors send a verification of training completion email to Christine</a:t>
            </a:r>
          </a:p>
        </p:txBody>
      </p:sp>
    </p:spTree>
    <p:extLst>
      <p:ext uri="{BB962C8B-B14F-4D97-AF65-F5344CB8AC3E}">
        <p14:creationId xmlns:p14="http://schemas.microsoft.com/office/powerpoint/2010/main" val="3934174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66C72-AF9B-E251-8825-3B0D630F0C35}"/>
              </a:ext>
            </a:extLst>
          </p:cNvPr>
          <p:cNvSpPr>
            <a:spLocks noGrp="1"/>
          </p:cNvSpPr>
          <p:nvPr>
            <p:ph type="title"/>
          </p:nvPr>
        </p:nvSpPr>
        <p:spPr/>
        <p:txBody>
          <a:bodyPr/>
          <a:lstStyle/>
          <a:p>
            <a:r>
              <a:rPr lang="en-US" dirty="0"/>
              <a:t>Supervision…what is it?</a:t>
            </a:r>
          </a:p>
        </p:txBody>
      </p:sp>
      <p:sp>
        <p:nvSpPr>
          <p:cNvPr id="3" name="Content Placeholder 2">
            <a:extLst>
              <a:ext uri="{FF2B5EF4-FFF2-40B4-BE49-F238E27FC236}">
                <a16:creationId xmlns:a16="http://schemas.microsoft.com/office/drawing/2014/main" id="{265611D7-7733-DD99-1B0D-A1C94D2C4A00}"/>
              </a:ext>
            </a:extLst>
          </p:cNvPr>
          <p:cNvSpPr>
            <a:spLocks noGrp="1"/>
          </p:cNvSpPr>
          <p:nvPr>
            <p:ph idx="1"/>
          </p:nvPr>
        </p:nvSpPr>
        <p:spPr/>
        <p:txBody>
          <a:bodyPr>
            <a:normAutofit/>
          </a:bodyPr>
          <a:lstStyle/>
          <a:p>
            <a:pPr marL="0" indent="0" eaLnBrk="1" hangingPunct="1">
              <a:buNone/>
            </a:pPr>
            <a:r>
              <a:rPr lang="en-US" sz="1600" dirty="0"/>
              <a:t>“An intervention provided by a more senior member of a profession to a more junior member or members of same profession.  Relationship is evaluative, extends over time &amp; has simultaneous purposes of enhancing the professional functions of the more junior person(s), monitoring the quality of professional services offered to the clients, &amp; serving as a gatekeeper of those who are to enter the particular profession.”    Bernard &amp; Goodyear (1998/2004)</a:t>
            </a:r>
          </a:p>
          <a:p>
            <a:pPr marL="0" indent="0">
              <a:buNone/>
            </a:pPr>
            <a:endParaRPr lang="en-US" sz="1600" dirty="0">
              <a:cs typeface="Times New Roman" pitchFamily="18" charset="0"/>
            </a:endParaRPr>
          </a:p>
          <a:p>
            <a:pPr marL="0" indent="0">
              <a:buNone/>
            </a:pPr>
            <a:endParaRPr lang="en-US" sz="1600" dirty="0">
              <a:cs typeface="Times New Roman" pitchFamily="18" charset="0"/>
            </a:endParaRPr>
          </a:p>
          <a:p>
            <a:pPr marL="0" indent="0">
              <a:buNone/>
            </a:pPr>
            <a:r>
              <a:rPr lang="en-US" sz="1600" dirty="0"/>
              <a:t>Powell &amp;Brodsky (2004) </a:t>
            </a:r>
            <a:r>
              <a:rPr lang="en-US" sz="1600" dirty="0">
                <a:cs typeface="Times New Roman" pitchFamily="18" charset="0"/>
              </a:rPr>
              <a:t>Clinical supervision is a disciplined, tutorial process wherein principles are transformed into practical skills, with four overlapping foci: </a:t>
            </a:r>
          </a:p>
          <a:p>
            <a:pPr marL="914400" lvl="1" indent="-457200">
              <a:buFont typeface="Wingdings" pitchFamily="2" charset="2"/>
              <a:buChar char="Ø"/>
            </a:pPr>
            <a:r>
              <a:rPr lang="en-US" sz="1600" dirty="0">
                <a:cs typeface="Times New Roman" pitchFamily="18" charset="0"/>
              </a:rPr>
              <a:t>administrative</a:t>
            </a:r>
          </a:p>
          <a:p>
            <a:pPr marL="914400" lvl="1" indent="-457200">
              <a:buFont typeface="Wingdings" pitchFamily="2" charset="2"/>
              <a:buChar char="Ø"/>
            </a:pPr>
            <a:r>
              <a:rPr lang="en-US" sz="1600" dirty="0">
                <a:cs typeface="Times New Roman" pitchFamily="18" charset="0"/>
              </a:rPr>
              <a:t>evaluative</a:t>
            </a:r>
          </a:p>
          <a:p>
            <a:pPr marL="914400" lvl="1" indent="-457200">
              <a:buFont typeface="Wingdings" pitchFamily="2" charset="2"/>
              <a:buChar char="Ø"/>
            </a:pPr>
            <a:r>
              <a:rPr lang="en-US" sz="1600" dirty="0">
                <a:cs typeface="Times New Roman" pitchFamily="18" charset="0"/>
              </a:rPr>
              <a:t>clinical</a:t>
            </a:r>
          </a:p>
          <a:p>
            <a:pPr marL="914400" lvl="1" indent="-457200">
              <a:buFont typeface="Wingdings" pitchFamily="2" charset="2"/>
              <a:buChar char="Ø"/>
            </a:pPr>
            <a:r>
              <a:rPr lang="en-US" sz="1600" dirty="0">
                <a:cs typeface="Times New Roman" pitchFamily="18" charset="0"/>
              </a:rPr>
              <a:t>supportive</a:t>
            </a:r>
            <a:endParaRPr lang="en-US" sz="1600" dirty="0"/>
          </a:p>
        </p:txBody>
      </p:sp>
    </p:spTree>
    <p:extLst>
      <p:ext uri="{BB962C8B-B14F-4D97-AF65-F5344CB8AC3E}">
        <p14:creationId xmlns:p14="http://schemas.microsoft.com/office/powerpoint/2010/main" val="96311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E957B-19F0-9212-319D-928F8313C7C2}"/>
              </a:ext>
            </a:extLst>
          </p:cNvPr>
          <p:cNvSpPr>
            <a:spLocks noGrp="1"/>
          </p:cNvSpPr>
          <p:nvPr>
            <p:ph type="title"/>
          </p:nvPr>
        </p:nvSpPr>
        <p:spPr/>
        <p:txBody>
          <a:bodyPr/>
          <a:lstStyle/>
          <a:p>
            <a:r>
              <a:rPr lang="en-US" dirty="0"/>
              <a:t>Models of Supervision</a:t>
            </a:r>
          </a:p>
        </p:txBody>
      </p:sp>
      <p:sp>
        <p:nvSpPr>
          <p:cNvPr id="3" name="Content Placeholder 2">
            <a:extLst>
              <a:ext uri="{FF2B5EF4-FFF2-40B4-BE49-F238E27FC236}">
                <a16:creationId xmlns:a16="http://schemas.microsoft.com/office/drawing/2014/main" id="{67166885-2F7C-9827-EEE3-CF7AC825C89C}"/>
              </a:ext>
            </a:extLst>
          </p:cNvPr>
          <p:cNvSpPr>
            <a:spLocks noGrp="1"/>
          </p:cNvSpPr>
          <p:nvPr>
            <p:ph idx="1"/>
          </p:nvPr>
        </p:nvSpPr>
        <p:spPr>
          <a:xfrm>
            <a:off x="457200" y="1166018"/>
            <a:ext cx="8229600" cy="4525963"/>
          </a:xfrm>
        </p:spPr>
        <p:txBody>
          <a:bodyPr/>
          <a:lstStyle/>
          <a:p>
            <a:pPr marL="0" indent="0">
              <a:buNone/>
            </a:pPr>
            <a:r>
              <a:rPr lang="en-US" dirty="0"/>
              <a:t>Psychotherapy-based Models- Theses models are a natural extension of the various types of therapy themselves.</a:t>
            </a:r>
          </a:p>
          <a:p>
            <a:pPr marL="0" indent="0">
              <a:buNone/>
            </a:pPr>
            <a:r>
              <a:rPr lang="en-US" dirty="0"/>
              <a:t>	Examples are:</a:t>
            </a:r>
          </a:p>
          <a:p>
            <a:pPr lvl="2"/>
            <a:r>
              <a:rPr lang="en-US" dirty="0"/>
              <a:t>Psychodynamic Approach to Supervision- </a:t>
            </a:r>
            <a:r>
              <a:rPr lang="en-US" dirty="0" err="1"/>
              <a:t>Frawey</a:t>
            </a:r>
            <a:r>
              <a:rPr lang="en-US" dirty="0"/>
              <a:t>-O’Dea &amp; </a:t>
            </a:r>
            <a:r>
              <a:rPr lang="en-US" dirty="0" err="1"/>
              <a:t>Sarnat</a:t>
            </a:r>
            <a:r>
              <a:rPr lang="en-US" dirty="0"/>
              <a:t> (2001)</a:t>
            </a:r>
          </a:p>
          <a:p>
            <a:pPr lvl="2"/>
            <a:r>
              <a:rPr lang="en-US" dirty="0"/>
              <a:t>Feminist Model of Supervision- Haynes, Cory &amp;Moulton (2003)</a:t>
            </a:r>
          </a:p>
          <a:p>
            <a:pPr lvl="2"/>
            <a:r>
              <a:rPr lang="en-US" dirty="0"/>
              <a:t>Cognitive-behavioral Supervision- </a:t>
            </a:r>
            <a:r>
              <a:rPr lang="en-US" dirty="0" err="1"/>
              <a:t>Liese</a:t>
            </a:r>
            <a:r>
              <a:rPr lang="en-US" dirty="0"/>
              <a:t> &amp; Beck (1997)</a:t>
            </a:r>
          </a:p>
          <a:p>
            <a:pPr lvl="2"/>
            <a:r>
              <a:rPr lang="en-US" dirty="0"/>
              <a:t>Person-centered Supervision- Based on the work of Carl Rogers</a:t>
            </a:r>
          </a:p>
          <a:p>
            <a:pPr lvl="2"/>
            <a:r>
              <a:rPr lang="en-US" dirty="0"/>
              <a:t>Interpersonal Process Recall- Kagan &amp; Kagan (1963) </a:t>
            </a:r>
          </a:p>
        </p:txBody>
      </p:sp>
    </p:spTree>
    <p:extLst>
      <p:ext uri="{BB962C8B-B14F-4D97-AF65-F5344CB8AC3E}">
        <p14:creationId xmlns:p14="http://schemas.microsoft.com/office/powerpoint/2010/main" val="1046459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8B3D-C40D-7C20-B12A-6BBC9CF9C4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EF40BA7-9EDA-1177-6F83-CF89D8E607DE}"/>
              </a:ext>
            </a:extLst>
          </p:cNvPr>
          <p:cNvSpPr>
            <a:spLocks noGrp="1"/>
          </p:cNvSpPr>
          <p:nvPr>
            <p:ph idx="1"/>
          </p:nvPr>
        </p:nvSpPr>
        <p:spPr/>
        <p:txBody>
          <a:bodyPr/>
          <a:lstStyle/>
          <a:p>
            <a:pPr marL="0" indent="0">
              <a:buNone/>
            </a:pPr>
            <a:r>
              <a:rPr lang="en-US" dirty="0"/>
              <a:t>Developmental Models of Supervision- In general these models define progressive stages of supervisee development form novice to expert with each stage consisting of discrete characteristics and skills. </a:t>
            </a:r>
          </a:p>
          <a:p>
            <a:pPr marL="0" indent="0">
              <a:buNone/>
            </a:pPr>
            <a:r>
              <a:rPr lang="en-US" dirty="0"/>
              <a:t>	Examples are:</a:t>
            </a:r>
          </a:p>
          <a:p>
            <a:pPr lvl="2"/>
            <a:r>
              <a:rPr lang="en-US" dirty="0"/>
              <a:t>Integrated Developmental Model (IDM)- Stoltenberg and </a:t>
            </a:r>
            <a:r>
              <a:rPr lang="en-US" dirty="0" err="1"/>
              <a:t>Delworth</a:t>
            </a:r>
            <a:r>
              <a:rPr lang="en-US" dirty="0"/>
              <a:t> (1987)</a:t>
            </a:r>
          </a:p>
          <a:p>
            <a:pPr lvl="2"/>
            <a:r>
              <a:rPr lang="en-US" dirty="0" err="1"/>
              <a:t>Ronnestad</a:t>
            </a:r>
            <a:r>
              <a:rPr lang="en-US" dirty="0"/>
              <a:t> and </a:t>
            </a:r>
            <a:r>
              <a:rPr lang="en-US" dirty="0" err="1"/>
              <a:t>Skovholt’s</a:t>
            </a:r>
            <a:r>
              <a:rPr lang="en-US" dirty="0"/>
              <a:t> Model (2003) Eight Stages</a:t>
            </a:r>
          </a:p>
          <a:p>
            <a:pPr lvl="2"/>
            <a:r>
              <a:rPr lang="en-US" dirty="0"/>
              <a:t>Developmental, Solution-focused Supervision- </a:t>
            </a:r>
            <a:r>
              <a:rPr lang="en-US" dirty="0" err="1"/>
              <a:t>Juhnke</a:t>
            </a:r>
            <a:r>
              <a:rPr lang="en-US" dirty="0"/>
              <a:t> (1996)</a:t>
            </a:r>
          </a:p>
        </p:txBody>
      </p:sp>
    </p:spTree>
    <p:extLst>
      <p:ext uri="{BB962C8B-B14F-4D97-AF65-F5344CB8AC3E}">
        <p14:creationId xmlns:p14="http://schemas.microsoft.com/office/powerpoint/2010/main" val="3430571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5D4C7-24F8-CAE0-850A-4C0D67C834D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1B504F-1C16-C28A-94F8-4FC829A3C53B}"/>
              </a:ext>
            </a:extLst>
          </p:cNvPr>
          <p:cNvSpPr>
            <a:spLocks noGrp="1"/>
          </p:cNvSpPr>
          <p:nvPr>
            <p:ph idx="1"/>
          </p:nvPr>
        </p:nvSpPr>
        <p:spPr/>
        <p:txBody>
          <a:bodyPr/>
          <a:lstStyle/>
          <a:p>
            <a:pPr marL="0" indent="0">
              <a:buNone/>
            </a:pPr>
            <a:r>
              <a:rPr lang="en-US" dirty="0"/>
              <a:t>Integrative Models of Supervision- These models rely on more than one theory and technique and use many different approaches and techniques of supervision.</a:t>
            </a:r>
          </a:p>
          <a:p>
            <a:pPr marL="0" indent="0">
              <a:buNone/>
            </a:pPr>
            <a:r>
              <a:rPr lang="en-US" dirty="0"/>
              <a:t>	Examples are:</a:t>
            </a:r>
          </a:p>
          <a:p>
            <a:pPr lvl="2"/>
            <a:r>
              <a:rPr lang="en-US" dirty="0"/>
              <a:t>Bernard’s Discrimination Model- Bernard (1979)</a:t>
            </a:r>
          </a:p>
          <a:p>
            <a:pPr lvl="2"/>
            <a:r>
              <a:rPr lang="en-US" dirty="0"/>
              <a:t>System Approach- Holloway (1995)</a:t>
            </a:r>
          </a:p>
        </p:txBody>
      </p:sp>
    </p:spTree>
    <p:extLst>
      <p:ext uri="{BB962C8B-B14F-4D97-AF65-F5344CB8AC3E}">
        <p14:creationId xmlns:p14="http://schemas.microsoft.com/office/powerpoint/2010/main" val="946537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908B3-5A0E-87CE-351E-BD15E57D7651}"/>
              </a:ext>
            </a:extLst>
          </p:cNvPr>
          <p:cNvSpPr>
            <a:spLocks noGrp="1"/>
          </p:cNvSpPr>
          <p:nvPr>
            <p:ph type="title"/>
          </p:nvPr>
        </p:nvSpPr>
        <p:spPr/>
        <p:txBody>
          <a:bodyPr/>
          <a:lstStyle/>
          <a:p>
            <a:r>
              <a:rPr lang="en-US" dirty="0"/>
              <a:t>One of the most researched models of supervision</a:t>
            </a:r>
          </a:p>
        </p:txBody>
      </p:sp>
      <p:sp>
        <p:nvSpPr>
          <p:cNvPr id="3" name="Content Placeholder 2">
            <a:extLst>
              <a:ext uri="{FF2B5EF4-FFF2-40B4-BE49-F238E27FC236}">
                <a16:creationId xmlns:a16="http://schemas.microsoft.com/office/drawing/2014/main" id="{7AA12685-A192-54A9-6E15-0B413C7A6EBA}"/>
              </a:ext>
            </a:extLst>
          </p:cNvPr>
          <p:cNvSpPr>
            <a:spLocks noGrp="1"/>
          </p:cNvSpPr>
          <p:nvPr>
            <p:ph idx="1"/>
          </p:nvPr>
        </p:nvSpPr>
        <p:spPr/>
        <p:txBody>
          <a:bodyPr>
            <a:normAutofit fontScale="92500" lnSpcReduction="10000"/>
          </a:bodyPr>
          <a:lstStyle/>
          <a:p>
            <a:r>
              <a:rPr lang="en-US" dirty="0"/>
              <a:t>Integrated Developmental Model (IDM) has now become the best know and most widely used counseling development model because it is both descriptive of trainee processes (three levels) and prescriptive with respect to supervisor interventions.</a:t>
            </a:r>
          </a:p>
          <a:p>
            <a:r>
              <a:rPr lang="en-US" dirty="0"/>
              <a:t>Theoretical Foundation of IDM Model</a:t>
            </a:r>
          </a:p>
          <a:p>
            <a:pPr lvl="1"/>
            <a:r>
              <a:rPr lang="en-US" dirty="0"/>
              <a:t>Understanding change over time in one’s ability to function as a professional is fundamental in practice of clinical supervision.</a:t>
            </a:r>
          </a:p>
          <a:p>
            <a:pPr lvl="1"/>
            <a:r>
              <a:rPr lang="en-US" dirty="0"/>
              <a:t>Professional and personal growth tend to follow a less than linear path-change over time tends to occur in spurts and periods of delay (sometimes regression).</a:t>
            </a:r>
          </a:p>
          <a:p>
            <a:pPr lvl="1"/>
            <a:r>
              <a:rPr lang="en-US" dirty="0"/>
              <a:t>Metaphor of development helps in this understanding.</a:t>
            </a:r>
          </a:p>
        </p:txBody>
      </p:sp>
    </p:spTree>
    <p:extLst>
      <p:ext uri="{BB962C8B-B14F-4D97-AF65-F5344CB8AC3E}">
        <p14:creationId xmlns:p14="http://schemas.microsoft.com/office/powerpoint/2010/main" val="3779657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ED165-0FA2-3216-F509-F9259743D569}"/>
              </a:ext>
            </a:extLst>
          </p:cNvPr>
          <p:cNvSpPr>
            <a:spLocks noGrp="1"/>
          </p:cNvSpPr>
          <p:nvPr>
            <p:ph type="title"/>
          </p:nvPr>
        </p:nvSpPr>
        <p:spPr/>
        <p:txBody>
          <a:bodyPr/>
          <a:lstStyle/>
          <a:p>
            <a:r>
              <a:rPr lang="en-US" dirty="0"/>
              <a:t>Level 1</a:t>
            </a:r>
          </a:p>
        </p:txBody>
      </p:sp>
      <p:sp>
        <p:nvSpPr>
          <p:cNvPr id="3" name="Content Placeholder 2">
            <a:extLst>
              <a:ext uri="{FF2B5EF4-FFF2-40B4-BE49-F238E27FC236}">
                <a16:creationId xmlns:a16="http://schemas.microsoft.com/office/drawing/2014/main" id="{FE38824E-A393-AACB-FCFD-E54673FFABA1}"/>
              </a:ext>
            </a:extLst>
          </p:cNvPr>
          <p:cNvSpPr>
            <a:spLocks noGrp="1"/>
          </p:cNvSpPr>
          <p:nvPr>
            <p:ph idx="1"/>
          </p:nvPr>
        </p:nvSpPr>
        <p:spPr>
          <a:xfrm>
            <a:off x="457200" y="1295400"/>
            <a:ext cx="8229600" cy="4525963"/>
          </a:xfrm>
        </p:spPr>
        <p:txBody>
          <a:bodyPr/>
          <a:lstStyle/>
          <a:p>
            <a:pPr marL="0" indent="0" algn="ctr">
              <a:buNone/>
            </a:pPr>
            <a:r>
              <a:rPr lang="en-US" dirty="0"/>
              <a:t>Supervisor Interventions</a:t>
            </a:r>
          </a:p>
          <a:p>
            <a:pPr marL="0" indent="0" algn="ctr">
              <a:buNone/>
            </a:pPr>
            <a:endParaRPr lang="en-US" dirty="0"/>
          </a:p>
          <a:p>
            <a:r>
              <a:rPr lang="en-US" dirty="0"/>
              <a:t>Observations are crucial at this level as graduate students may or not always perceive accurately what they are doing.</a:t>
            </a:r>
          </a:p>
          <a:p>
            <a:r>
              <a:rPr lang="en-US" dirty="0"/>
              <a:t>Additional interpretation and support from supervisors are necessary for skills to really take hold.</a:t>
            </a:r>
          </a:p>
          <a:p>
            <a:r>
              <a:rPr lang="en-US" dirty="0"/>
              <a:t>When possible, group supervision is a good training option. </a:t>
            </a:r>
          </a:p>
        </p:txBody>
      </p:sp>
    </p:spTree>
    <p:extLst>
      <p:ext uri="{BB962C8B-B14F-4D97-AF65-F5344CB8AC3E}">
        <p14:creationId xmlns:p14="http://schemas.microsoft.com/office/powerpoint/2010/main" val="2268050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DA365-02E7-5AD5-FCA2-204994155476}"/>
              </a:ext>
            </a:extLst>
          </p:cNvPr>
          <p:cNvSpPr>
            <a:spLocks noGrp="1"/>
          </p:cNvSpPr>
          <p:nvPr>
            <p:ph type="title"/>
          </p:nvPr>
        </p:nvSpPr>
        <p:spPr>
          <a:xfrm>
            <a:off x="457200" y="152400"/>
            <a:ext cx="8229600" cy="1143000"/>
          </a:xfrm>
        </p:spPr>
        <p:txBody>
          <a:bodyPr/>
          <a:lstStyle/>
          <a:p>
            <a:r>
              <a:rPr lang="en-US" dirty="0"/>
              <a:t>Level 2</a:t>
            </a:r>
          </a:p>
        </p:txBody>
      </p:sp>
      <p:sp>
        <p:nvSpPr>
          <p:cNvPr id="3" name="Content Placeholder 2">
            <a:extLst>
              <a:ext uri="{FF2B5EF4-FFF2-40B4-BE49-F238E27FC236}">
                <a16:creationId xmlns:a16="http://schemas.microsoft.com/office/drawing/2014/main" id="{2043C137-2D03-C37E-06DB-A7EDDA6E81EC}"/>
              </a:ext>
            </a:extLst>
          </p:cNvPr>
          <p:cNvSpPr>
            <a:spLocks noGrp="1"/>
          </p:cNvSpPr>
          <p:nvPr>
            <p:ph idx="1"/>
          </p:nvPr>
        </p:nvSpPr>
        <p:spPr>
          <a:xfrm>
            <a:off x="533400" y="1166018"/>
            <a:ext cx="8229600" cy="4525963"/>
          </a:xfrm>
        </p:spPr>
        <p:txBody>
          <a:bodyPr>
            <a:normAutofit fontScale="92500" lnSpcReduction="20000"/>
          </a:bodyPr>
          <a:lstStyle/>
          <a:p>
            <a:pPr marL="0" indent="0" algn="ctr">
              <a:buNone/>
            </a:pPr>
            <a:r>
              <a:rPr lang="en-US" dirty="0"/>
              <a:t>Supervisor Interventions</a:t>
            </a:r>
          </a:p>
          <a:p>
            <a:pPr marL="0" indent="0" algn="ctr">
              <a:buNone/>
            </a:pPr>
            <a:endParaRPr lang="en-US" dirty="0"/>
          </a:p>
          <a:p>
            <a:r>
              <a:rPr lang="en-US" sz="2400" dirty="0"/>
              <a:t>Graduate students seem to be more comfortable with their range of skills and as such may explore various approaches to counseling.</a:t>
            </a:r>
          </a:p>
          <a:p>
            <a:r>
              <a:rPr lang="en-US" sz="2400" dirty="0"/>
              <a:t>Supervision is less at this level.</a:t>
            </a:r>
          </a:p>
          <a:p>
            <a:r>
              <a:rPr lang="en-US" sz="2400" dirty="0"/>
              <a:t>Challenging a graduate student at this level offers an opportunity for the graduate student to provide reasons for using certain approaches.</a:t>
            </a:r>
          </a:p>
          <a:p>
            <a:r>
              <a:rPr lang="en-US" sz="2400" dirty="0"/>
              <a:t>Pointing out strengths and challenges is very important at this stage.</a:t>
            </a:r>
          </a:p>
          <a:p>
            <a:r>
              <a:rPr lang="en-US" sz="2400" dirty="0"/>
              <a:t>Supervisors should provide a balance between support and mentoring helping to foster the graduate student’s independence and self-assurance.</a:t>
            </a:r>
          </a:p>
          <a:p>
            <a:endParaRPr lang="en-US" dirty="0"/>
          </a:p>
        </p:txBody>
      </p:sp>
    </p:spTree>
    <p:extLst>
      <p:ext uri="{BB962C8B-B14F-4D97-AF65-F5344CB8AC3E}">
        <p14:creationId xmlns:p14="http://schemas.microsoft.com/office/powerpoint/2010/main" val="81400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14915</TotalTime>
  <Words>1735</Words>
  <Application>Microsoft Office PowerPoint</Application>
  <PresentationFormat>On-screen Show (4:3)</PresentationFormat>
  <Paragraphs>153</Paragraphs>
  <Slides>24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Black</vt:lpstr>
      <vt:lpstr>Calibri</vt:lpstr>
      <vt:lpstr>Times New Roman</vt:lpstr>
      <vt:lpstr>Wingdings</vt:lpstr>
      <vt:lpstr>Office Theme</vt:lpstr>
      <vt:lpstr>“Rumor has it” You want to be a supervisor </vt:lpstr>
      <vt:lpstr>PowerPoint Presentation</vt:lpstr>
      <vt:lpstr>Supervision…what is it?</vt:lpstr>
      <vt:lpstr>Models of Supervision</vt:lpstr>
      <vt:lpstr>PowerPoint Presentation</vt:lpstr>
      <vt:lpstr>PowerPoint Presentation</vt:lpstr>
      <vt:lpstr>One of the most researched models of supervision</vt:lpstr>
      <vt:lpstr>Level 1</vt:lpstr>
      <vt:lpstr>Level 2</vt:lpstr>
      <vt:lpstr>Level 3</vt:lpstr>
      <vt:lpstr>Conclusions on models of supervision</vt:lpstr>
      <vt:lpstr>Supervisor-supervisee relationship</vt:lpstr>
      <vt:lpstr>Thinking about ourselves as supervisors</vt:lpstr>
      <vt:lpstr>Supervisor responsibility</vt:lpstr>
      <vt:lpstr>Graduate students’ responsibility</vt:lpstr>
      <vt:lpstr>Stop and think</vt:lpstr>
      <vt:lpstr>What would you do as a supervisor?</vt:lpstr>
      <vt:lpstr>Performance going downhill</vt:lpstr>
      <vt:lpstr>Boundary issues </vt:lpstr>
      <vt:lpstr>Confused graduate student</vt:lpstr>
      <vt:lpstr>Common concerns</vt:lpstr>
      <vt:lpstr>Plan and commitment to supervision</vt:lpstr>
      <vt:lpstr>Thank you</vt:lpstr>
      <vt:lpstr>Verification and Contact information</vt:lpstr>
    </vt:vector>
  </TitlesOfParts>
  <Company>lakeland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Lakeland College</dc:title>
  <dc:creator>Lakeland College</dc:creator>
  <cp:lastModifiedBy>Lampe, Veronica</cp:lastModifiedBy>
  <cp:revision>12</cp:revision>
  <dcterms:created xsi:type="dcterms:W3CDTF">2011-08-11T18:50:03Z</dcterms:created>
  <dcterms:modified xsi:type="dcterms:W3CDTF">2024-08-01T20:47:17Z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99fcdbe-77c1-4701-93eb-126e2506d6ae_Enabled">
    <vt:lpwstr>True</vt:lpwstr>
  </property>
  <property fmtid="{D5CDD505-2E9C-101B-9397-08002B2CF9AE}" pid="3" name="MSIP_Label_599fcdbe-77c1-4701-93eb-126e2506d6ae_SiteId">
    <vt:lpwstr>fe30bbe0-7bc0-4bb6-964f-60db53a84dd3</vt:lpwstr>
  </property>
  <property fmtid="{D5CDD505-2E9C-101B-9397-08002B2CF9AE}" pid="4" name="MSIP_Label_599fcdbe-77c1-4701-93eb-126e2506d6ae_Owner">
    <vt:lpwstr>HruskaAJ@lakeland.edu</vt:lpwstr>
  </property>
  <property fmtid="{D5CDD505-2E9C-101B-9397-08002B2CF9AE}" pid="5" name="MSIP_Label_599fcdbe-77c1-4701-93eb-126e2506d6ae_SetDate">
    <vt:lpwstr>2018-11-12T19:05:46.0483000Z</vt:lpwstr>
  </property>
  <property fmtid="{D5CDD505-2E9C-101B-9397-08002B2CF9AE}" pid="6" name="MSIP_Label_599fcdbe-77c1-4701-93eb-126e2506d6ae_Name">
    <vt:lpwstr>General</vt:lpwstr>
  </property>
  <property fmtid="{D5CDD505-2E9C-101B-9397-08002B2CF9AE}" pid="7" name="MSIP_Label_599fcdbe-77c1-4701-93eb-126e2506d6ae_Application">
    <vt:lpwstr>Microsoft Azure Information Protection</vt:lpwstr>
  </property>
  <property fmtid="{D5CDD505-2E9C-101B-9397-08002B2CF9AE}" pid="8" name="MSIP_Label_599fcdbe-77c1-4701-93eb-126e2506d6ae_Extended_MSFT_Method">
    <vt:lpwstr>Automatic</vt:lpwstr>
  </property>
  <property fmtid="{D5CDD505-2E9C-101B-9397-08002B2CF9AE}" pid="9" name="Sensitivity">
    <vt:lpwstr>General</vt:lpwstr>
  </property>
</Properties>
</file>